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3" r:id="rId10"/>
    <p:sldId id="264" r:id="rId11"/>
    <p:sldId id="265" r:id="rId12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7" d="100"/>
          <a:sy n="77" d="100"/>
        </p:scale>
        <p:origin x="298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6939" y="1076908"/>
            <a:ext cx="5528945" cy="1108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1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12188952" y="0"/>
                </a:moveTo>
                <a:lnTo>
                  <a:pt x="0" y="0"/>
                </a:lnTo>
                <a:lnTo>
                  <a:pt x="0" y="6858000"/>
                </a:lnTo>
                <a:lnTo>
                  <a:pt x="12188952" y="6858000"/>
                </a:lnTo>
                <a:lnTo>
                  <a:pt x="1218895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5008" y="1267955"/>
            <a:ext cx="5141341" cy="4681092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27532" y="1498091"/>
            <a:ext cx="4401312" cy="394106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622538" y="1413713"/>
            <a:ext cx="1647825" cy="6515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1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732026" y="2066061"/>
            <a:ext cx="9143365" cy="3670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44878" y="4012438"/>
            <a:ext cx="3271520" cy="1200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595"/>
              </a:lnSpc>
              <a:spcBef>
                <a:spcPts val="100"/>
              </a:spcBef>
            </a:pPr>
            <a:r>
              <a:rPr sz="1400" spc="-10" dirty="0">
                <a:latin typeface="Times New Roman"/>
                <a:cs typeface="Times New Roman"/>
              </a:rPr>
              <a:t>CYBV474</a:t>
            </a: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ts val="1595"/>
              </a:lnSpc>
            </a:pPr>
            <a:r>
              <a:rPr sz="1400" spc="-10" dirty="0">
                <a:latin typeface="Times New Roman"/>
                <a:cs typeface="Times New Roman"/>
              </a:rPr>
              <a:t>Advanced</a:t>
            </a:r>
            <a:r>
              <a:rPr sz="1400" spc="-9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Analytics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for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Security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Operations</a:t>
            </a: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350"/>
              </a:spcBef>
            </a:pPr>
            <a:r>
              <a:rPr sz="1400" dirty="0">
                <a:latin typeface="Times New Roman"/>
                <a:cs typeface="Times New Roman"/>
              </a:rPr>
              <a:t>Week</a:t>
            </a:r>
            <a:r>
              <a:rPr sz="1400" spc="220" dirty="0">
                <a:latin typeface="Times New Roman"/>
                <a:cs typeface="Times New Roman"/>
              </a:rPr>
              <a:t> </a:t>
            </a:r>
            <a:r>
              <a:rPr sz="1400" spc="-50" dirty="0">
                <a:latin typeface="Times New Roman"/>
                <a:cs typeface="Times New Roman"/>
              </a:rPr>
              <a:t>5</a:t>
            </a: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345"/>
              </a:spcBef>
            </a:pPr>
            <a:r>
              <a:rPr sz="1400" b="1" spc="-10" dirty="0">
                <a:latin typeface="Times New Roman"/>
                <a:cs typeface="Times New Roman"/>
              </a:rPr>
              <a:t>Introduction</a:t>
            </a:r>
            <a:r>
              <a:rPr sz="1400" b="1" spc="-55" dirty="0">
                <a:latin typeface="Times New Roman"/>
                <a:cs typeface="Times New Roman"/>
              </a:rPr>
              <a:t> </a:t>
            </a:r>
            <a:r>
              <a:rPr sz="1400" b="1" dirty="0">
                <a:latin typeface="Times New Roman"/>
                <a:cs typeface="Times New Roman"/>
              </a:rPr>
              <a:t>to</a:t>
            </a:r>
            <a:r>
              <a:rPr sz="1400" b="1" spc="-10" dirty="0">
                <a:latin typeface="Times New Roman"/>
                <a:cs typeface="Times New Roman"/>
              </a:rPr>
              <a:t> </a:t>
            </a:r>
            <a:r>
              <a:rPr sz="1400" b="1" dirty="0">
                <a:latin typeface="Times New Roman"/>
                <a:cs typeface="Times New Roman"/>
              </a:rPr>
              <a:t>Pandas</a:t>
            </a:r>
            <a:r>
              <a:rPr sz="1400" b="1" spc="-25" dirty="0">
                <a:latin typeface="Times New Roman"/>
                <a:cs typeface="Times New Roman"/>
              </a:rPr>
              <a:t> </a:t>
            </a:r>
            <a:r>
              <a:rPr sz="1400" b="1" dirty="0">
                <a:latin typeface="Times New Roman"/>
                <a:cs typeface="Times New Roman"/>
              </a:rPr>
              <a:t>for</a:t>
            </a:r>
            <a:r>
              <a:rPr sz="1400" b="1" spc="-60" dirty="0">
                <a:latin typeface="Times New Roman"/>
                <a:cs typeface="Times New Roman"/>
              </a:rPr>
              <a:t> </a:t>
            </a:r>
            <a:r>
              <a:rPr sz="1400" b="1" spc="-20" dirty="0">
                <a:latin typeface="Times New Roman"/>
                <a:cs typeface="Times New Roman"/>
              </a:rPr>
              <a:t>Text</a:t>
            </a:r>
            <a:r>
              <a:rPr sz="1400" b="1" dirty="0">
                <a:latin typeface="Times New Roman"/>
                <a:cs typeface="Times New Roman"/>
              </a:rPr>
              <a:t> </a:t>
            </a:r>
            <a:r>
              <a:rPr sz="1400" b="1" spc="-10" dirty="0">
                <a:latin typeface="Times New Roman"/>
                <a:cs typeface="Times New Roman"/>
              </a:rPr>
              <a:t>Processing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891539"/>
            <a:ext cx="722630" cy="5072380"/>
          </a:xfrm>
          <a:custGeom>
            <a:avLst/>
            <a:gdLst/>
            <a:ahLst/>
            <a:cxnLst/>
            <a:rect l="l" t="t" r="r" b="b"/>
            <a:pathLst>
              <a:path w="722630" h="5072380">
                <a:moveTo>
                  <a:pt x="722376" y="0"/>
                </a:moveTo>
                <a:lnTo>
                  <a:pt x="0" y="0"/>
                </a:lnTo>
                <a:lnTo>
                  <a:pt x="0" y="5071872"/>
                </a:lnTo>
                <a:lnTo>
                  <a:pt x="722376" y="5071872"/>
                </a:lnTo>
                <a:lnTo>
                  <a:pt x="722376" y="0"/>
                </a:lnTo>
                <a:close/>
              </a:path>
            </a:pathLst>
          </a:custGeom>
          <a:solidFill>
            <a:srgbClr val="4B525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1365503" y="1432560"/>
            <a:ext cx="9932035" cy="2833370"/>
            <a:chOff x="1365503" y="1432560"/>
            <a:chExt cx="9932035" cy="283337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02663" y="1575816"/>
              <a:ext cx="9630156" cy="269011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5503" y="1432560"/>
              <a:ext cx="9931908" cy="213512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4"/>
            <a:ext cx="12188951" cy="6855968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753358" y="3002407"/>
            <a:ext cx="468185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b="0" dirty="0">
                <a:solidFill>
                  <a:srgbClr val="FFFFFF"/>
                </a:solidFill>
                <a:latin typeface="Calibri Light"/>
                <a:cs typeface="Calibri Light"/>
              </a:rPr>
              <a:t>Python</a:t>
            </a:r>
            <a:r>
              <a:rPr sz="6000" b="0" spc="-65" dirty="0">
                <a:solidFill>
                  <a:srgbClr val="FFFFFF"/>
                </a:solidFill>
                <a:latin typeface="Calibri Light"/>
                <a:cs typeface="Calibri Light"/>
              </a:rPr>
              <a:t> </a:t>
            </a:r>
            <a:r>
              <a:rPr sz="6000" b="0" dirty="0">
                <a:solidFill>
                  <a:srgbClr val="FFFFFF"/>
                </a:solidFill>
                <a:latin typeface="Calibri Light"/>
                <a:cs typeface="Calibri Light"/>
              </a:rPr>
              <a:t>/</a:t>
            </a:r>
            <a:r>
              <a:rPr sz="6000" b="0" spc="-65" dirty="0">
                <a:solidFill>
                  <a:srgbClr val="FFFFFF"/>
                </a:solidFill>
                <a:latin typeface="Calibri Light"/>
                <a:cs typeface="Calibri Light"/>
              </a:rPr>
              <a:t> </a:t>
            </a:r>
            <a:r>
              <a:rPr sz="6000" b="0" spc="-10" dirty="0">
                <a:solidFill>
                  <a:srgbClr val="FFFFFF"/>
                </a:solidFill>
                <a:latin typeface="Calibri Light"/>
                <a:cs typeface="Calibri Light"/>
              </a:rPr>
              <a:t>Panda</a:t>
            </a:r>
            <a:endParaRPr sz="6000">
              <a:latin typeface="Calibri Light"/>
              <a:cs typeface="Calibri Ligh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93334" y="4137152"/>
            <a:ext cx="20034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Demonstrations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12188952" y="0"/>
                </a:moveTo>
                <a:lnTo>
                  <a:pt x="0" y="0"/>
                </a:lnTo>
                <a:lnTo>
                  <a:pt x="0" y="6858000"/>
                </a:lnTo>
                <a:lnTo>
                  <a:pt x="12188952" y="6858000"/>
                </a:lnTo>
                <a:lnTo>
                  <a:pt x="12188952" y="0"/>
                </a:lnTo>
                <a:close/>
              </a:path>
            </a:pathLst>
          </a:custGeom>
          <a:solidFill>
            <a:srgbClr val="3E3E3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89632" y="498348"/>
            <a:ext cx="7426452" cy="586130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522475" y="2514600"/>
            <a:ext cx="9144000" cy="1828800"/>
          </a:xfrm>
          <a:prstGeom prst="rect">
            <a:avLst/>
          </a:prstGeom>
          <a:solidFill>
            <a:srgbClr val="EDEBE0"/>
          </a:solidFill>
        </p:spPr>
        <p:txBody>
          <a:bodyPr vert="horz" wrap="square" lIns="0" tIns="120014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44"/>
              </a:spcBef>
            </a:pPr>
            <a:endParaRPr sz="3500"/>
          </a:p>
          <a:p>
            <a:pPr algn="ctr">
              <a:lnSpc>
                <a:spcPct val="100000"/>
              </a:lnSpc>
            </a:pPr>
            <a:r>
              <a:rPr sz="3500" spc="-10" dirty="0">
                <a:solidFill>
                  <a:srgbClr val="1F487C"/>
                </a:solidFill>
                <a:latin typeface="Calibri"/>
                <a:cs typeface="Calibri"/>
              </a:rPr>
              <a:t>Questions?</a:t>
            </a:r>
            <a:endParaRPr sz="35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30090" y="4468444"/>
            <a:ext cx="3130550" cy="42290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600" dirty="0">
                <a:solidFill>
                  <a:srgbClr val="FFFFFF"/>
                </a:solidFill>
                <a:latin typeface="Calibri"/>
                <a:cs typeface="Calibri"/>
              </a:rPr>
              <a:t>Coming</a:t>
            </a:r>
            <a:r>
              <a:rPr sz="26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600" dirty="0">
                <a:solidFill>
                  <a:srgbClr val="FFFFFF"/>
                </a:solidFill>
                <a:latin typeface="Calibri"/>
                <a:cs typeface="Calibri"/>
              </a:rPr>
              <a:t>Up</a:t>
            </a:r>
            <a:r>
              <a:rPr sz="26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600" dirty="0">
                <a:solidFill>
                  <a:srgbClr val="FFFFFF"/>
                </a:solidFill>
                <a:latin typeface="Calibri"/>
                <a:cs typeface="Calibri"/>
              </a:rPr>
              <a:t>Next</a:t>
            </a:r>
            <a:r>
              <a:rPr sz="26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Calibri"/>
                <a:cs typeface="Calibri"/>
              </a:rPr>
              <a:t>Week:</a:t>
            </a:r>
            <a:endParaRPr sz="26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068192" y="5185359"/>
            <a:ext cx="604774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spc="-10" dirty="0">
                <a:solidFill>
                  <a:srgbClr val="FFFFFF"/>
                </a:solidFill>
                <a:latin typeface="Calibri"/>
                <a:cs typeface="Calibri"/>
              </a:rPr>
              <a:t>Natural</a:t>
            </a:r>
            <a:r>
              <a:rPr sz="4000" b="1" spc="-2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Language</a:t>
            </a:r>
            <a:r>
              <a:rPr sz="4000" b="1" spc="-20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spc="-10" dirty="0">
                <a:solidFill>
                  <a:srgbClr val="FFFFFF"/>
                </a:solidFill>
                <a:latin typeface="Calibri"/>
                <a:cs typeface="Calibri"/>
              </a:rPr>
              <a:t>Processing</a:t>
            </a:r>
            <a:endParaRPr sz="400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636252" y="141731"/>
            <a:ext cx="926592" cy="7315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1163" y="0"/>
            <a:ext cx="10326624" cy="685799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0" dirty="0"/>
              <a:t>Agenda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262366" y="4579696"/>
            <a:ext cx="1656714" cy="5473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ts val="2055"/>
              </a:lnSpc>
              <a:spcBef>
                <a:spcPts val="100"/>
              </a:spcBef>
              <a:buFont typeface="Wingdings"/>
              <a:buChar char=""/>
              <a:tabLst>
                <a:tab pos="240665" algn="l"/>
              </a:tabLst>
            </a:pPr>
            <a:r>
              <a:rPr sz="1800" dirty="0">
                <a:solidFill>
                  <a:srgbClr val="FFFFFF"/>
                </a:solidFill>
                <a:latin typeface="Times New Roman"/>
                <a:cs typeface="Times New Roman"/>
              </a:rPr>
              <a:t>Creating</a:t>
            </a:r>
            <a:r>
              <a:rPr sz="18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Times New Roman"/>
                <a:cs typeface="Times New Roman"/>
              </a:rPr>
              <a:t>Panda</a:t>
            </a:r>
            <a:endParaRPr sz="1800">
              <a:latin typeface="Times New Roman"/>
              <a:cs typeface="Times New Roman"/>
            </a:endParaRPr>
          </a:p>
          <a:p>
            <a:pPr marL="241300">
              <a:lnSpc>
                <a:spcPts val="2055"/>
              </a:lnSpc>
            </a:pPr>
            <a:r>
              <a:rPr sz="1800" spc="-10" dirty="0">
                <a:solidFill>
                  <a:srgbClr val="FFFFFF"/>
                </a:solidFill>
                <a:latin typeface="Times New Roman"/>
                <a:cs typeface="Times New Roman"/>
              </a:rPr>
              <a:t>Dataframes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8242023" y="1082120"/>
            <a:ext cx="2515870" cy="1715135"/>
            <a:chOff x="8242023" y="1082120"/>
            <a:chExt cx="2515870" cy="1715135"/>
          </a:xfrm>
        </p:grpSpPr>
        <p:sp>
          <p:nvSpPr>
            <p:cNvPr id="6" name="object 6"/>
            <p:cNvSpPr/>
            <p:nvPr/>
          </p:nvSpPr>
          <p:spPr>
            <a:xfrm>
              <a:off x="8263232" y="1103329"/>
              <a:ext cx="2473325" cy="1672589"/>
            </a:xfrm>
            <a:custGeom>
              <a:avLst/>
              <a:gdLst/>
              <a:ahLst/>
              <a:cxnLst/>
              <a:rect l="l" t="t" r="r" b="b"/>
              <a:pathLst>
                <a:path w="2473325" h="1672589">
                  <a:moveTo>
                    <a:pt x="2327793" y="0"/>
                  </a:moveTo>
                  <a:lnTo>
                    <a:pt x="145487" y="0"/>
                  </a:lnTo>
                  <a:lnTo>
                    <a:pt x="99629" y="7445"/>
                  </a:lnTo>
                  <a:lnTo>
                    <a:pt x="59707" y="28152"/>
                  </a:lnTo>
                  <a:lnTo>
                    <a:pt x="28166" y="59677"/>
                  </a:lnTo>
                  <a:lnTo>
                    <a:pt x="7448" y="99579"/>
                  </a:lnTo>
                  <a:lnTo>
                    <a:pt x="0" y="145414"/>
                  </a:lnTo>
                  <a:lnTo>
                    <a:pt x="0" y="1672262"/>
                  </a:lnTo>
                  <a:lnTo>
                    <a:pt x="2473280" y="1672262"/>
                  </a:lnTo>
                  <a:lnTo>
                    <a:pt x="2473280" y="1454141"/>
                  </a:lnTo>
                  <a:lnTo>
                    <a:pt x="218230" y="1454141"/>
                  </a:lnTo>
                  <a:lnTo>
                    <a:pt x="218230" y="218121"/>
                  </a:lnTo>
                  <a:lnTo>
                    <a:pt x="2473280" y="218121"/>
                  </a:lnTo>
                  <a:lnTo>
                    <a:pt x="2473280" y="145414"/>
                  </a:lnTo>
                  <a:lnTo>
                    <a:pt x="2465831" y="99579"/>
                  </a:lnTo>
                  <a:lnTo>
                    <a:pt x="2445114" y="59677"/>
                  </a:lnTo>
                  <a:lnTo>
                    <a:pt x="2413572" y="28152"/>
                  </a:lnTo>
                  <a:lnTo>
                    <a:pt x="2373651" y="7445"/>
                  </a:lnTo>
                  <a:lnTo>
                    <a:pt x="2327793" y="0"/>
                  </a:lnTo>
                  <a:close/>
                </a:path>
                <a:path w="2473325" h="1672589">
                  <a:moveTo>
                    <a:pt x="2473280" y="218121"/>
                  </a:moveTo>
                  <a:lnTo>
                    <a:pt x="2255050" y="218121"/>
                  </a:lnTo>
                  <a:lnTo>
                    <a:pt x="2255050" y="1454141"/>
                  </a:lnTo>
                  <a:lnTo>
                    <a:pt x="2473280" y="1454141"/>
                  </a:lnTo>
                  <a:lnTo>
                    <a:pt x="2473280" y="218121"/>
                  </a:lnTo>
                  <a:close/>
                </a:path>
              </a:pathLst>
            </a:custGeom>
            <a:solidFill>
              <a:srgbClr val="4F81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263232" y="1103329"/>
              <a:ext cx="2473325" cy="1672589"/>
            </a:xfrm>
            <a:custGeom>
              <a:avLst/>
              <a:gdLst/>
              <a:ahLst/>
              <a:cxnLst/>
              <a:rect l="l" t="t" r="r" b="b"/>
              <a:pathLst>
                <a:path w="2473325" h="1672589">
                  <a:moveTo>
                    <a:pt x="2473280" y="145414"/>
                  </a:moveTo>
                  <a:lnTo>
                    <a:pt x="2465831" y="99579"/>
                  </a:lnTo>
                  <a:lnTo>
                    <a:pt x="2445114" y="59677"/>
                  </a:lnTo>
                  <a:lnTo>
                    <a:pt x="2413572" y="28152"/>
                  </a:lnTo>
                  <a:lnTo>
                    <a:pt x="2373651" y="7445"/>
                  </a:lnTo>
                  <a:lnTo>
                    <a:pt x="2327793" y="0"/>
                  </a:lnTo>
                  <a:lnTo>
                    <a:pt x="145487" y="0"/>
                  </a:lnTo>
                  <a:lnTo>
                    <a:pt x="99629" y="7445"/>
                  </a:lnTo>
                  <a:lnTo>
                    <a:pt x="59707" y="28152"/>
                  </a:lnTo>
                  <a:lnTo>
                    <a:pt x="28166" y="59677"/>
                  </a:lnTo>
                  <a:lnTo>
                    <a:pt x="7448" y="99579"/>
                  </a:lnTo>
                  <a:lnTo>
                    <a:pt x="0" y="145414"/>
                  </a:lnTo>
                  <a:lnTo>
                    <a:pt x="0" y="1672262"/>
                  </a:lnTo>
                  <a:lnTo>
                    <a:pt x="2473280" y="1672262"/>
                  </a:lnTo>
                  <a:lnTo>
                    <a:pt x="2473280" y="145414"/>
                  </a:lnTo>
                  <a:close/>
                </a:path>
              </a:pathLst>
            </a:custGeom>
            <a:ln w="42419">
              <a:solidFill>
                <a:srgbClr val="4F81B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7805553" y="141731"/>
            <a:ext cx="3388995" cy="3018790"/>
            <a:chOff x="7805553" y="141731"/>
            <a:chExt cx="3388995" cy="3018790"/>
          </a:xfrm>
        </p:grpSpPr>
        <p:sp>
          <p:nvSpPr>
            <p:cNvPr id="9" name="object 9"/>
            <p:cNvSpPr/>
            <p:nvPr/>
          </p:nvSpPr>
          <p:spPr>
            <a:xfrm>
              <a:off x="8481463" y="1321450"/>
              <a:ext cx="2037080" cy="1236345"/>
            </a:xfrm>
            <a:custGeom>
              <a:avLst/>
              <a:gdLst/>
              <a:ahLst/>
              <a:cxnLst/>
              <a:rect l="l" t="t" r="r" b="b"/>
              <a:pathLst>
                <a:path w="2037079" h="1236345">
                  <a:moveTo>
                    <a:pt x="2036819" y="1236020"/>
                  </a:moveTo>
                  <a:lnTo>
                    <a:pt x="0" y="1236020"/>
                  </a:lnTo>
                  <a:lnTo>
                    <a:pt x="0" y="0"/>
                  </a:lnTo>
                  <a:lnTo>
                    <a:pt x="2036819" y="0"/>
                  </a:lnTo>
                  <a:lnTo>
                    <a:pt x="2036819" y="1236020"/>
                  </a:lnTo>
                  <a:close/>
                </a:path>
              </a:pathLst>
            </a:custGeom>
            <a:ln w="42418">
              <a:solidFill>
                <a:srgbClr val="4F81B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826759" y="2921006"/>
              <a:ext cx="3346450" cy="218440"/>
            </a:xfrm>
            <a:custGeom>
              <a:avLst/>
              <a:gdLst/>
              <a:ahLst/>
              <a:cxnLst/>
              <a:rect l="l" t="t" r="r" b="b"/>
              <a:pathLst>
                <a:path w="3346450" h="218439">
                  <a:moveTo>
                    <a:pt x="3346154" y="0"/>
                  </a:moveTo>
                  <a:lnTo>
                    <a:pt x="1891344" y="0"/>
                  </a:lnTo>
                  <a:lnTo>
                    <a:pt x="1888730" y="51235"/>
                  </a:lnTo>
                  <a:lnTo>
                    <a:pt x="1869862" y="70094"/>
                  </a:lnTo>
                  <a:lnTo>
                    <a:pt x="1476365" y="70094"/>
                  </a:lnTo>
                  <a:lnTo>
                    <a:pt x="1457497" y="51235"/>
                  </a:lnTo>
                  <a:lnTo>
                    <a:pt x="1454883" y="0"/>
                  </a:lnTo>
                  <a:lnTo>
                    <a:pt x="0" y="0"/>
                  </a:lnTo>
                  <a:lnTo>
                    <a:pt x="0" y="72707"/>
                  </a:lnTo>
                  <a:lnTo>
                    <a:pt x="7448" y="118541"/>
                  </a:lnTo>
                  <a:lnTo>
                    <a:pt x="28166" y="158443"/>
                  </a:lnTo>
                  <a:lnTo>
                    <a:pt x="59707" y="189969"/>
                  </a:lnTo>
                  <a:lnTo>
                    <a:pt x="99629" y="210676"/>
                  </a:lnTo>
                  <a:lnTo>
                    <a:pt x="145487" y="218121"/>
                  </a:lnTo>
                  <a:lnTo>
                    <a:pt x="3200667" y="218121"/>
                  </a:lnTo>
                  <a:lnTo>
                    <a:pt x="3246525" y="210676"/>
                  </a:lnTo>
                  <a:lnTo>
                    <a:pt x="3286446" y="189969"/>
                  </a:lnTo>
                  <a:lnTo>
                    <a:pt x="3317988" y="158443"/>
                  </a:lnTo>
                  <a:lnTo>
                    <a:pt x="3338705" y="118541"/>
                  </a:lnTo>
                  <a:lnTo>
                    <a:pt x="3346154" y="72707"/>
                  </a:lnTo>
                  <a:lnTo>
                    <a:pt x="3346154" y="0"/>
                  </a:lnTo>
                  <a:close/>
                </a:path>
              </a:pathLst>
            </a:custGeom>
            <a:solidFill>
              <a:srgbClr val="4F81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826759" y="2921006"/>
              <a:ext cx="3346450" cy="218440"/>
            </a:xfrm>
            <a:custGeom>
              <a:avLst/>
              <a:gdLst/>
              <a:ahLst/>
              <a:cxnLst/>
              <a:rect l="l" t="t" r="r" b="b"/>
              <a:pathLst>
                <a:path w="3346450" h="218439">
                  <a:moveTo>
                    <a:pt x="1891344" y="0"/>
                  </a:moveTo>
                  <a:lnTo>
                    <a:pt x="1891344" y="36353"/>
                  </a:lnTo>
                  <a:lnTo>
                    <a:pt x="1888730" y="51235"/>
                  </a:lnTo>
                  <a:lnTo>
                    <a:pt x="1881342" y="62709"/>
                  </a:lnTo>
                  <a:lnTo>
                    <a:pt x="1869862" y="70094"/>
                  </a:lnTo>
                  <a:lnTo>
                    <a:pt x="1854972" y="72707"/>
                  </a:lnTo>
                  <a:lnTo>
                    <a:pt x="1491254" y="72707"/>
                  </a:lnTo>
                  <a:lnTo>
                    <a:pt x="1476365" y="70094"/>
                  </a:lnTo>
                  <a:lnTo>
                    <a:pt x="1464885" y="62709"/>
                  </a:lnTo>
                  <a:lnTo>
                    <a:pt x="1457497" y="51235"/>
                  </a:lnTo>
                  <a:lnTo>
                    <a:pt x="1454883" y="36353"/>
                  </a:lnTo>
                  <a:lnTo>
                    <a:pt x="1454883" y="0"/>
                  </a:lnTo>
                  <a:lnTo>
                    <a:pt x="0" y="0"/>
                  </a:lnTo>
                  <a:lnTo>
                    <a:pt x="0" y="72707"/>
                  </a:lnTo>
                  <a:lnTo>
                    <a:pt x="7448" y="118541"/>
                  </a:lnTo>
                  <a:lnTo>
                    <a:pt x="28166" y="158443"/>
                  </a:lnTo>
                  <a:lnTo>
                    <a:pt x="59707" y="189969"/>
                  </a:lnTo>
                  <a:lnTo>
                    <a:pt x="99629" y="210676"/>
                  </a:lnTo>
                  <a:lnTo>
                    <a:pt x="145487" y="218121"/>
                  </a:lnTo>
                  <a:lnTo>
                    <a:pt x="3200667" y="218121"/>
                  </a:lnTo>
                  <a:lnTo>
                    <a:pt x="3246525" y="210676"/>
                  </a:lnTo>
                  <a:lnTo>
                    <a:pt x="3286446" y="189969"/>
                  </a:lnTo>
                  <a:lnTo>
                    <a:pt x="3317988" y="158443"/>
                  </a:lnTo>
                  <a:lnTo>
                    <a:pt x="3338705" y="118541"/>
                  </a:lnTo>
                  <a:lnTo>
                    <a:pt x="3346154" y="72707"/>
                  </a:lnTo>
                  <a:lnTo>
                    <a:pt x="3346154" y="0"/>
                  </a:lnTo>
                  <a:lnTo>
                    <a:pt x="1891344" y="0"/>
                  </a:lnTo>
                  <a:close/>
                </a:path>
              </a:pathLst>
            </a:custGeom>
            <a:ln w="42412">
              <a:solidFill>
                <a:srgbClr val="4F81B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636251" y="141731"/>
              <a:ext cx="926592" cy="73152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8951" cy="68546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6939" y="609676"/>
            <a:ext cx="527685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0" dirty="0">
                <a:latin typeface="Calibri Light"/>
                <a:cs typeface="Calibri Light"/>
              </a:rPr>
              <a:t>Week</a:t>
            </a:r>
            <a:r>
              <a:rPr sz="4400" b="0" spc="-130" dirty="0">
                <a:latin typeface="Calibri Light"/>
                <a:cs typeface="Calibri Light"/>
              </a:rPr>
              <a:t> </a:t>
            </a:r>
            <a:r>
              <a:rPr sz="4400" b="0" dirty="0">
                <a:latin typeface="Calibri Light"/>
                <a:cs typeface="Calibri Light"/>
              </a:rPr>
              <a:t>Five</a:t>
            </a:r>
            <a:r>
              <a:rPr sz="4400" b="0" spc="-114" dirty="0">
                <a:latin typeface="Calibri Light"/>
                <a:cs typeface="Calibri Light"/>
              </a:rPr>
              <a:t> </a:t>
            </a:r>
            <a:r>
              <a:rPr sz="4400" b="0" spc="-10" dirty="0">
                <a:latin typeface="Calibri Light"/>
                <a:cs typeface="Calibri Light"/>
              </a:rPr>
              <a:t>Assignments</a:t>
            </a:r>
            <a:endParaRPr sz="4400">
              <a:latin typeface="Calibri Light"/>
              <a:cs typeface="Calibri Ligh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6422" y="1979422"/>
            <a:ext cx="1902460" cy="647065"/>
          </a:xfrm>
          <a:prstGeom prst="rect">
            <a:avLst/>
          </a:prstGeom>
          <a:solidFill>
            <a:srgbClr val="5B9BD4"/>
          </a:solidFill>
        </p:spPr>
        <p:txBody>
          <a:bodyPr vert="horz" wrap="square" lIns="0" tIns="12255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65"/>
              </a:spcBef>
            </a:pPr>
            <a:r>
              <a:rPr sz="2200" spc="-20" dirty="0">
                <a:solidFill>
                  <a:srgbClr val="FFFFFF"/>
                </a:solidFill>
                <a:latin typeface="Calibri"/>
                <a:cs typeface="Calibri"/>
              </a:rPr>
              <a:t>Read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36422" y="2626105"/>
            <a:ext cx="1902460" cy="3397250"/>
          </a:xfrm>
          <a:prstGeom prst="rect">
            <a:avLst/>
          </a:prstGeom>
          <a:solidFill>
            <a:srgbClr val="D2DEEE">
              <a:alpha val="90194"/>
            </a:srgbClr>
          </a:solidFill>
        </p:spPr>
        <p:txBody>
          <a:bodyPr vert="horz" wrap="square" lIns="0" tIns="92075" rIns="0" bIns="0" rtlCol="0">
            <a:spAutoFit/>
          </a:bodyPr>
          <a:lstStyle/>
          <a:p>
            <a:pPr marL="352425" marR="245110" indent="-228600">
              <a:lnSpc>
                <a:spcPct val="91600"/>
              </a:lnSpc>
              <a:spcBef>
                <a:spcPts val="725"/>
              </a:spcBef>
              <a:buChar char="•"/>
              <a:tabLst>
                <a:tab pos="352425" algn="l"/>
              </a:tabLst>
            </a:pPr>
            <a:r>
              <a:rPr sz="2200" dirty="0">
                <a:latin typeface="Calibri"/>
                <a:cs typeface="Calibri"/>
              </a:rPr>
              <a:t>Read</a:t>
            </a:r>
            <a:r>
              <a:rPr sz="2200" spc="-95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and </a:t>
            </a:r>
            <a:r>
              <a:rPr sz="2200" spc="-10" dirty="0">
                <a:latin typeface="Calibri"/>
                <a:cs typeface="Calibri"/>
              </a:rPr>
              <a:t>Review </a:t>
            </a:r>
            <a:r>
              <a:rPr sz="2200" dirty="0">
                <a:latin typeface="Calibri"/>
                <a:cs typeface="Calibri"/>
              </a:rPr>
              <a:t>Chapters</a:t>
            </a:r>
            <a:r>
              <a:rPr sz="2200" spc="-105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1-</a:t>
            </a:r>
            <a:endParaRPr sz="2200">
              <a:latin typeface="Calibri"/>
              <a:cs typeface="Calibri"/>
            </a:endParaRPr>
          </a:p>
          <a:p>
            <a:pPr marL="352425">
              <a:lnSpc>
                <a:spcPts val="2305"/>
              </a:lnSpc>
            </a:pPr>
            <a:r>
              <a:rPr sz="2200" dirty="0">
                <a:latin typeface="Calibri"/>
                <a:cs typeface="Calibri"/>
              </a:rPr>
              <a:t>2</a:t>
            </a:r>
            <a:r>
              <a:rPr sz="2200" spc="-1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in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Pandas</a:t>
            </a:r>
            <a:endParaRPr sz="2200">
              <a:latin typeface="Calibri"/>
              <a:cs typeface="Calibri"/>
            </a:endParaRPr>
          </a:p>
          <a:p>
            <a:pPr marL="352425" marR="495300">
              <a:lnSpc>
                <a:spcPts val="2410"/>
              </a:lnSpc>
              <a:spcBef>
                <a:spcPts val="165"/>
              </a:spcBef>
            </a:pPr>
            <a:r>
              <a:rPr sz="2200" spc="-25" dirty="0">
                <a:latin typeface="Calibri"/>
                <a:cs typeface="Calibri"/>
              </a:rPr>
              <a:t>for Everyone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989833" y="1979422"/>
            <a:ext cx="1902460" cy="647065"/>
          </a:xfrm>
          <a:prstGeom prst="rect">
            <a:avLst/>
          </a:prstGeom>
          <a:solidFill>
            <a:srgbClr val="5B9BD4"/>
          </a:solidFill>
        </p:spPr>
        <p:txBody>
          <a:bodyPr vert="horz" wrap="square" lIns="0" tIns="122555" rIns="0" bIns="0" rtlCol="0">
            <a:spAutoFit/>
          </a:bodyPr>
          <a:lstStyle/>
          <a:p>
            <a:pPr marL="588645">
              <a:lnSpc>
                <a:spcPct val="100000"/>
              </a:lnSpc>
              <a:spcBef>
                <a:spcPts val="965"/>
              </a:spcBef>
            </a:pPr>
            <a:r>
              <a:rPr sz="2200" spc="-10" dirty="0">
                <a:solidFill>
                  <a:srgbClr val="FFFFFF"/>
                </a:solidFill>
                <a:latin typeface="Calibri"/>
                <a:cs typeface="Calibri"/>
              </a:rPr>
              <a:t>Watch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989833" y="2626105"/>
            <a:ext cx="1902460" cy="3397250"/>
          </a:xfrm>
          <a:prstGeom prst="rect">
            <a:avLst/>
          </a:prstGeom>
          <a:solidFill>
            <a:srgbClr val="D2DEEE">
              <a:alpha val="90194"/>
            </a:srgbClr>
          </a:solidFill>
        </p:spPr>
        <p:txBody>
          <a:bodyPr vert="horz" wrap="square" lIns="0" tIns="92075" rIns="0" bIns="0" rtlCol="0">
            <a:spAutoFit/>
          </a:bodyPr>
          <a:lstStyle/>
          <a:p>
            <a:pPr marL="352425" marR="375285" indent="-228600">
              <a:lnSpc>
                <a:spcPct val="91600"/>
              </a:lnSpc>
              <a:spcBef>
                <a:spcPts val="725"/>
              </a:spcBef>
              <a:buChar char="•"/>
              <a:tabLst>
                <a:tab pos="352425" algn="l"/>
              </a:tabLst>
            </a:pPr>
            <a:r>
              <a:rPr sz="2200" spc="-10" dirty="0">
                <a:latin typeface="Calibri"/>
                <a:cs typeface="Calibri"/>
              </a:rPr>
              <a:t>Watch</a:t>
            </a:r>
            <a:r>
              <a:rPr sz="2200" spc="-110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the </a:t>
            </a:r>
            <a:r>
              <a:rPr sz="2200" spc="-10" dirty="0">
                <a:latin typeface="Calibri"/>
                <a:cs typeface="Calibri"/>
              </a:rPr>
              <a:t>weekly videos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43246" y="1979422"/>
            <a:ext cx="1902460" cy="647065"/>
          </a:xfrm>
          <a:prstGeom prst="rect">
            <a:avLst/>
          </a:prstGeom>
          <a:solidFill>
            <a:srgbClr val="5B9BD4"/>
          </a:solidFill>
        </p:spPr>
        <p:txBody>
          <a:bodyPr vert="horz" wrap="square" lIns="0" tIns="122555" rIns="0" bIns="0" rtlCol="0">
            <a:spAutoFit/>
          </a:bodyPr>
          <a:lstStyle/>
          <a:p>
            <a:pPr marL="206375">
              <a:lnSpc>
                <a:spcPct val="100000"/>
              </a:lnSpc>
              <a:spcBef>
                <a:spcPts val="965"/>
              </a:spcBef>
            </a:pPr>
            <a:r>
              <a:rPr sz="2200" spc="-10" dirty="0">
                <a:solidFill>
                  <a:srgbClr val="FFFFFF"/>
                </a:solidFill>
                <a:latin typeface="Calibri"/>
                <a:cs typeface="Calibri"/>
              </a:rPr>
              <a:t>Participate</a:t>
            </a:r>
            <a:r>
              <a:rPr sz="22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143246" y="2626105"/>
            <a:ext cx="1902460" cy="3397250"/>
          </a:xfrm>
          <a:prstGeom prst="rect">
            <a:avLst/>
          </a:prstGeom>
          <a:solidFill>
            <a:srgbClr val="D2DEEE">
              <a:alpha val="90194"/>
            </a:srgbClr>
          </a:solidFill>
        </p:spPr>
        <p:txBody>
          <a:bodyPr vert="horz" wrap="square" lIns="0" tIns="92075" rIns="0" bIns="0" rtlCol="0">
            <a:spAutoFit/>
          </a:bodyPr>
          <a:lstStyle/>
          <a:p>
            <a:pPr marL="353060" marR="314960" indent="-228600">
              <a:lnSpc>
                <a:spcPct val="91600"/>
              </a:lnSpc>
              <a:spcBef>
                <a:spcPts val="725"/>
              </a:spcBef>
              <a:buChar char="•"/>
              <a:tabLst>
                <a:tab pos="353060" algn="l"/>
              </a:tabLst>
            </a:pPr>
            <a:r>
              <a:rPr sz="2200" spc="-10" dirty="0">
                <a:latin typeface="Calibri"/>
                <a:cs typeface="Calibri"/>
              </a:rPr>
              <a:t>Participate </a:t>
            </a:r>
            <a:r>
              <a:rPr sz="2200" dirty="0">
                <a:latin typeface="Calibri"/>
                <a:cs typeface="Calibri"/>
              </a:rPr>
              <a:t>in</a:t>
            </a:r>
            <a:r>
              <a:rPr sz="2200" spc="-10" dirty="0">
                <a:latin typeface="Calibri"/>
                <a:cs typeface="Calibri"/>
              </a:rPr>
              <a:t> </a:t>
            </a:r>
            <a:r>
              <a:rPr sz="2200" spc="-20" dirty="0">
                <a:latin typeface="Calibri"/>
                <a:cs typeface="Calibri"/>
              </a:rPr>
              <a:t>this </a:t>
            </a:r>
            <a:r>
              <a:rPr sz="2200" dirty="0">
                <a:latin typeface="Calibri"/>
                <a:cs typeface="Calibri"/>
              </a:rPr>
              <a:t>week's</a:t>
            </a:r>
            <a:r>
              <a:rPr sz="2200" spc="-85" dirty="0">
                <a:latin typeface="Calibri"/>
                <a:cs typeface="Calibri"/>
              </a:rPr>
              <a:t> </a:t>
            </a:r>
            <a:r>
              <a:rPr sz="2200" spc="-20" dirty="0">
                <a:latin typeface="Calibri"/>
                <a:cs typeface="Calibri"/>
              </a:rPr>
              <a:t>live </a:t>
            </a:r>
            <a:r>
              <a:rPr sz="2200" dirty="0">
                <a:latin typeface="Calibri"/>
                <a:cs typeface="Calibri"/>
              </a:rPr>
              <a:t>lecture</a:t>
            </a:r>
            <a:r>
              <a:rPr sz="2200" spc="-60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(or </a:t>
            </a:r>
            <a:r>
              <a:rPr sz="2200" dirty="0">
                <a:latin typeface="Calibri"/>
                <a:cs typeface="Calibri"/>
              </a:rPr>
              <a:t>watch</a:t>
            </a:r>
            <a:r>
              <a:rPr sz="2200" spc="-100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the replay,</a:t>
            </a:r>
            <a:r>
              <a:rPr sz="2200" spc="-65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if </a:t>
            </a:r>
            <a:r>
              <a:rPr sz="2200" dirty="0">
                <a:latin typeface="Calibri"/>
                <a:cs typeface="Calibri"/>
              </a:rPr>
              <a:t>you</a:t>
            </a:r>
            <a:r>
              <a:rPr sz="2200" spc="-55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are </a:t>
            </a:r>
            <a:r>
              <a:rPr sz="2200" dirty="0">
                <a:latin typeface="Calibri"/>
                <a:cs typeface="Calibri"/>
              </a:rPr>
              <a:t>unable</a:t>
            </a:r>
            <a:r>
              <a:rPr sz="2200" spc="15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to </a:t>
            </a:r>
            <a:r>
              <a:rPr sz="2200" dirty="0">
                <a:latin typeface="Calibri"/>
                <a:cs typeface="Calibri"/>
              </a:rPr>
              <a:t>attend</a:t>
            </a:r>
            <a:r>
              <a:rPr sz="2200" spc="-100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in </a:t>
            </a:r>
            <a:r>
              <a:rPr sz="2200" spc="-10" dirty="0">
                <a:latin typeface="Calibri"/>
                <a:cs typeface="Calibri"/>
              </a:rPr>
              <a:t>person)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96657" y="1979422"/>
            <a:ext cx="1902460" cy="647065"/>
          </a:xfrm>
          <a:prstGeom prst="rect">
            <a:avLst/>
          </a:prstGeom>
          <a:solidFill>
            <a:srgbClr val="5B9BD4"/>
          </a:solidFill>
        </p:spPr>
        <p:txBody>
          <a:bodyPr vert="horz" wrap="square" lIns="0" tIns="122555" rIns="0" bIns="0" rtlCol="0">
            <a:spAutoFit/>
          </a:bodyPr>
          <a:lstStyle/>
          <a:p>
            <a:pPr marL="403225">
              <a:lnSpc>
                <a:spcPct val="100000"/>
              </a:lnSpc>
              <a:spcBef>
                <a:spcPts val="965"/>
              </a:spcBef>
            </a:pPr>
            <a:r>
              <a:rPr sz="2200" spc="-10" dirty="0">
                <a:solidFill>
                  <a:srgbClr val="FFFFFF"/>
                </a:solidFill>
                <a:latin typeface="Calibri"/>
                <a:cs typeface="Calibri"/>
              </a:rPr>
              <a:t>Complete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6657" y="2626105"/>
            <a:ext cx="1902460" cy="3397250"/>
          </a:xfrm>
          <a:prstGeom prst="rect">
            <a:avLst/>
          </a:prstGeom>
          <a:solidFill>
            <a:srgbClr val="D2DEEE">
              <a:alpha val="90194"/>
            </a:srgbClr>
          </a:solidFill>
        </p:spPr>
        <p:txBody>
          <a:bodyPr vert="horz" wrap="square" lIns="0" tIns="92075" rIns="0" bIns="0" rtlCol="0">
            <a:spAutoFit/>
          </a:bodyPr>
          <a:lstStyle/>
          <a:p>
            <a:pPr marL="353060" marR="294005" indent="-228600">
              <a:lnSpc>
                <a:spcPct val="91600"/>
              </a:lnSpc>
              <a:spcBef>
                <a:spcPts val="725"/>
              </a:spcBef>
              <a:buChar char="•"/>
              <a:tabLst>
                <a:tab pos="353060" algn="l"/>
              </a:tabLst>
            </a:pPr>
            <a:r>
              <a:rPr sz="2200" spc="-10" dirty="0">
                <a:latin typeface="Calibri"/>
                <a:cs typeface="Calibri"/>
              </a:rPr>
              <a:t>Complete </a:t>
            </a:r>
            <a:r>
              <a:rPr sz="2200" dirty="0">
                <a:latin typeface="Calibri"/>
                <a:cs typeface="Calibri"/>
              </a:rPr>
              <a:t>this</a:t>
            </a:r>
            <a:r>
              <a:rPr sz="2200" spc="-25" dirty="0">
                <a:latin typeface="Calibri"/>
                <a:cs typeface="Calibri"/>
              </a:rPr>
              <a:t> </a:t>
            </a:r>
            <a:r>
              <a:rPr sz="2200" spc="-20" dirty="0">
                <a:latin typeface="Calibri"/>
                <a:cs typeface="Calibri"/>
              </a:rPr>
              <a:t>week's quiz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450069" y="1979422"/>
            <a:ext cx="1902460" cy="647065"/>
          </a:xfrm>
          <a:prstGeom prst="rect">
            <a:avLst/>
          </a:prstGeom>
          <a:solidFill>
            <a:srgbClr val="5B9BD4"/>
          </a:solidFill>
        </p:spPr>
        <p:txBody>
          <a:bodyPr vert="horz" wrap="square" lIns="0" tIns="122555" rIns="0" bIns="0" rtlCol="0">
            <a:spAutoFit/>
          </a:bodyPr>
          <a:lstStyle/>
          <a:p>
            <a:pPr marL="403225">
              <a:lnSpc>
                <a:spcPct val="100000"/>
              </a:lnSpc>
              <a:spcBef>
                <a:spcPts val="965"/>
              </a:spcBef>
            </a:pPr>
            <a:r>
              <a:rPr sz="2200" spc="-10" dirty="0">
                <a:solidFill>
                  <a:srgbClr val="FFFFFF"/>
                </a:solidFill>
                <a:latin typeface="Calibri"/>
                <a:cs typeface="Calibri"/>
              </a:rPr>
              <a:t>Complete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450069" y="2626105"/>
            <a:ext cx="1902460" cy="3397250"/>
          </a:xfrm>
          <a:prstGeom prst="rect">
            <a:avLst/>
          </a:prstGeom>
          <a:solidFill>
            <a:srgbClr val="D2DEEE">
              <a:alpha val="90194"/>
            </a:srgbClr>
          </a:solidFill>
        </p:spPr>
        <p:txBody>
          <a:bodyPr vert="horz" wrap="square" lIns="0" tIns="92075" rIns="0" bIns="0" rtlCol="0">
            <a:spAutoFit/>
          </a:bodyPr>
          <a:lstStyle/>
          <a:p>
            <a:pPr marL="353695" marR="174625" indent="-228600">
              <a:lnSpc>
                <a:spcPct val="91600"/>
              </a:lnSpc>
              <a:spcBef>
                <a:spcPts val="725"/>
              </a:spcBef>
              <a:buChar char="•"/>
              <a:tabLst>
                <a:tab pos="353695" algn="l"/>
              </a:tabLst>
            </a:pPr>
            <a:r>
              <a:rPr sz="2200" spc="-10" dirty="0">
                <a:latin typeface="Calibri"/>
                <a:cs typeface="Calibri"/>
              </a:rPr>
              <a:t>Complete </a:t>
            </a:r>
            <a:r>
              <a:rPr sz="2200" dirty="0">
                <a:latin typeface="Calibri"/>
                <a:cs typeface="Calibri"/>
              </a:rPr>
              <a:t>this</a:t>
            </a:r>
            <a:r>
              <a:rPr sz="2200" spc="-1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week’s assignment: </a:t>
            </a:r>
            <a:r>
              <a:rPr sz="2200" dirty="0">
                <a:latin typeface="Calibri"/>
                <a:cs typeface="Calibri"/>
              </a:rPr>
              <a:t>Note:</a:t>
            </a:r>
            <a:r>
              <a:rPr sz="2200" spc="-85" dirty="0">
                <a:latin typeface="Calibri"/>
                <a:cs typeface="Calibri"/>
              </a:rPr>
              <a:t> </a:t>
            </a:r>
            <a:r>
              <a:rPr sz="2200" spc="-20" dirty="0">
                <a:latin typeface="Calibri"/>
                <a:cs typeface="Calibri"/>
              </a:rPr>
              <a:t>Make </a:t>
            </a:r>
            <a:r>
              <a:rPr sz="2200" dirty="0">
                <a:latin typeface="Calibri"/>
                <a:cs typeface="Calibri"/>
              </a:rPr>
              <a:t>sure</a:t>
            </a:r>
            <a:r>
              <a:rPr sz="2200" spc="-40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to </a:t>
            </a:r>
            <a:r>
              <a:rPr sz="2200" dirty="0">
                <a:latin typeface="Calibri"/>
                <a:cs typeface="Calibri"/>
              </a:rPr>
              <a:t>Review</a:t>
            </a:r>
            <a:r>
              <a:rPr sz="2200" spc="-100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the </a:t>
            </a:r>
            <a:r>
              <a:rPr sz="2200" b="1" u="sng" spc="-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grading</a:t>
            </a:r>
            <a:r>
              <a:rPr sz="2200" b="1" spc="-10" dirty="0">
                <a:latin typeface="Calibri"/>
                <a:cs typeface="Calibri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rubric</a:t>
            </a:r>
            <a:r>
              <a:rPr sz="2200" b="1" u="sng" spc="-8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prior </a:t>
            </a:r>
            <a:r>
              <a:rPr sz="2200" spc="-25" dirty="0">
                <a:latin typeface="Calibri"/>
                <a:cs typeface="Calibri"/>
              </a:rPr>
              <a:t>to </a:t>
            </a:r>
            <a:r>
              <a:rPr sz="2200" spc="-10" dirty="0">
                <a:latin typeface="Calibri"/>
                <a:cs typeface="Calibri"/>
              </a:rPr>
              <a:t>submission</a:t>
            </a:r>
            <a:endParaRPr sz="2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12188952" y="0"/>
                </a:moveTo>
                <a:lnTo>
                  <a:pt x="0" y="0"/>
                </a:lnTo>
                <a:lnTo>
                  <a:pt x="0" y="6858000"/>
                </a:lnTo>
                <a:lnTo>
                  <a:pt x="12188952" y="6858000"/>
                </a:lnTo>
                <a:lnTo>
                  <a:pt x="1218895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2887944"/>
            <a:ext cx="12189460" cy="3970654"/>
            <a:chOff x="0" y="2887944"/>
            <a:chExt cx="12189460" cy="3970654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2887944"/>
              <a:ext cx="12188951" cy="397005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296412"/>
              <a:ext cx="12188952" cy="3561587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296412"/>
              <a:ext cx="12188952" cy="284988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7100" b="0" spc="-625" dirty="0">
                <a:latin typeface="Calibri Light"/>
                <a:cs typeface="Calibri Light"/>
              </a:rPr>
              <a:t>T</a:t>
            </a:r>
            <a:r>
              <a:rPr sz="7100" b="0" spc="-80" dirty="0">
                <a:latin typeface="Calibri Light"/>
                <a:cs typeface="Calibri Light"/>
              </a:rPr>
              <a:t>e</a:t>
            </a:r>
            <a:r>
              <a:rPr sz="7100" b="0" spc="60" dirty="0">
                <a:latin typeface="Calibri Light"/>
                <a:cs typeface="Calibri Light"/>
              </a:rPr>
              <a:t>x</a:t>
            </a:r>
            <a:r>
              <a:rPr sz="7100" b="0" spc="30" dirty="0">
                <a:latin typeface="Calibri Light"/>
                <a:cs typeface="Calibri Light"/>
              </a:rPr>
              <a:t>t</a:t>
            </a:r>
            <a:r>
              <a:rPr sz="7100" b="0" spc="-229" dirty="0">
                <a:latin typeface="Calibri Light"/>
                <a:cs typeface="Calibri Light"/>
              </a:rPr>
              <a:t> </a:t>
            </a:r>
            <a:r>
              <a:rPr sz="7100" b="0" spc="-10" dirty="0">
                <a:latin typeface="Calibri Light"/>
                <a:cs typeface="Calibri Light"/>
              </a:rPr>
              <a:t>Processing</a:t>
            </a:r>
            <a:endParaRPr sz="7100">
              <a:latin typeface="Calibri Light"/>
              <a:cs typeface="Calibri Ligh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30655" y="2909062"/>
            <a:ext cx="6856095" cy="879475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5080">
              <a:lnSpc>
                <a:spcPts val="2160"/>
              </a:lnSpc>
              <a:spcBef>
                <a:spcPts val="375"/>
              </a:spcBef>
            </a:pP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Switching</a:t>
            </a:r>
            <a:r>
              <a:rPr sz="2000" spc="-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gears,</a:t>
            </a:r>
            <a:r>
              <a:rPr sz="20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over</a:t>
            </a:r>
            <a:r>
              <a:rPr sz="20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0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next</a:t>
            </a:r>
            <a:r>
              <a:rPr sz="20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several</a:t>
            </a:r>
            <a:r>
              <a:rPr sz="20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weeks</a:t>
            </a:r>
            <a:r>
              <a:rPr sz="20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000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will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20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processing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text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from</a:t>
            </a:r>
            <a:r>
              <a:rPr sz="20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various</a:t>
            </a:r>
            <a:r>
              <a:rPr sz="20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sources.</a:t>
            </a:r>
            <a:r>
              <a:rPr sz="2000" spc="3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This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week</a:t>
            </a:r>
            <a:r>
              <a:rPr sz="2000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will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start</a:t>
            </a:r>
            <a:r>
              <a:rPr sz="20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by</a:t>
            </a:r>
            <a:r>
              <a:rPr sz="2000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performing</a:t>
            </a:r>
            <a:r>
              <a:rPr sz="2000" spc="5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some</a:t>
            </a:r>
            <a:r>
              <a:rPr sz="20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pre-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processing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0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text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0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then</a:t>
            </a:r>
            <a:r>
              <a:rPr sz="20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create</a:t>
            </a:r>
            <a:r>
              <a:rPr sz="20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simple</a:t>
            </a:r>
            <a:r>
              <a:rPr sz="20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DataFrames.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12188952" y="0"/>
                </a:moveTo>
                <a:lnTo>
                  <a:pt x="0" y="0"/>
                </a:lnTo>
                <a:lnTo>
                  <a:pt x="0" y="6858000"/>
                </a:lnTo>
                <a:lnTo>
                  <a:pt x="12188952" y="6858000"/>
                </a:lnTo>
                <a:lnTo>
                  <a:pt x="1218895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445008" y="1267955"/>
            <a:ext cx="5141595" cy="4681220"/>
            <a:chOff x="445008" y="1267955"/>
            <a:chExt cx="5141595" cy="468122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5008" y="1267955"/>
              <a:ext cx="5141341" cy="46810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7532" y="1498091"/>
              <a:ext cx="4401312" cy="3941064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1346708" y="1964181"/>
            <a:ext cx="2820670" cy="1183640"/>
          </a:xfrm>
          <a:prstGeom prst="rect">
            <a:avLst/>
          </a:prstGeom>
        </p:spPr>
        <p:txBody>
          <a:bodyPr vert="horz" wrap="square" lIns="0" tIns="81280" rIns="0" bIns="0" rtlCol="0">
            <a:spAutoFit/>
          </a:bodyPr>
          <a:lstStyle/>
          <a:p>
            <a:pPr marL="12700" marR="5080">
              <a:lnSpc>
                <a:spcPts val="4320"/>
              </a:lnSpc>
              <a:spcBef>
                <a:spcPts val="640"/>
              </a:spcBef>
            </a:pPr>
            <a:r>
              <a:rPr sz="4000" b="0" dirty="0">
                <a:solidFill>
                  <a:srgbClr val="FFFFFF"/>
                </a:solidFill>
                <a:latin typeface="Calibri Light"/>
                <a:cs typeface="Calibri Light"/>
              </a:rPr>
              <a:t>The</a:t>
            </a:r>
            <a:r>
              <a:rPr sz="4000" b="0" spc="-75" dirty="0">
                <a:solidFill>
                  <a:srgbClr val="FFFFFF"/>
                </a:solidFill>
                <a:latin typeface="Calibri Light"/>
                <a:cs typeface="Calibri Light"/>
              </a:rPr>
              <a:t> </a:t>
            </a:r>
            <a:r>
              <a:rPr sz="4000" b="0" spc="-10" dirty="0">
                <a:solidFill>
                  <a:srgbClr val="FFFFFF"/>
                </a:solidFill>
                <a:latin typeface="Calibri Light"/>
                <a:cs typeface="Calibri Light"/>
              </a:rPr>
              <a:t>problems </a:t>
            </a:r>
            <a:r>
              <a:rPr sz="4000" b="0" dirty="0">
                <a:solidFill>
                  <a:srgbClr val="FFFFFF"/>
                </a:solidFill>
                <a:latin typeface="Calibri Light"/>
                <a:cs typeface="Calibri Light"/>
              </a:rPr>
              <a:t>with</a:t>
            </a:r>
            <a:r>
              <a:rPr sz="4000" b="0" spc="-75" dirty="0">
                <a:solidFill>
                  <a:srgbClr val="FFFFFF"/>
                </a:solidFill>
                <a:latin typeface="Calibri Light"/>
                <a:cs typeface="Calibri Light"/>
              </a:rPr>
              <a:t> </a:t>
            </a:r>
            <a:r>
              <a:rPr sz="4000" b="0" spc="-20" dirty="0">
                <a:solidFill>
                  <a:srgbClr val="FFFFFF"/>
                </a:solidFill>
                <a:latin typeface="Calibri Light"/>
                <a:cs typeface="Calibri Light"/>
              </a:rPr>
              <a:t>text</a:t>
            </a:r>
            <a:endParaRPr sz="4000">
              <a:latin typeface="Calibri Light"/>
              <a:cs typeface="Calibri Light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27532" y="4258055"/>
            <a:ext cx="4401312" cy="1181100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6177153" y="1215923"/>
            <a:ext cx="5012055" cy="4180840"/>
          </a:xfrm>
          <a:prstGeom prst="rect">
            <a:avLst/>
          </a:prstGeom>
        </p:spPr>
        <p:txBody>
          <a:bodyPr vert="horz" wrap="square" lIns="0" tIns="387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2200" b="1" u="sng" spc="-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Text</a:t>
            </a:r>
            <a:endParaRPr sz="2200">
              <a:latin typeface="Arial"/>
              <a:cs typeface="Arial"/>
            </a:endParaRPr>
          </a:p>
          <a:p>
            <a:pPr marL="240665" indent="-227965">
              <a:lnSpc>
                <a:spcPts val="2245"/>
              </a:lnSpc>
              <a:spcBef>
                <a:spcPts val="200"/>
              </a:spcBef>
              <a:buChar char="•"/>
              <a:tabLst>
                <a:tab pos="240665" algn="l"/>
              </a:tabLst>
            </a:pP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200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problem</a:t>
            </a:r>
            <a:r>
              <a:rPr sz="2200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2200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modeling</a:t>
            </a:r>
            <a:r>
              <a:rPr sz="22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text</a:t>
            </a:r>
            <a:r>
              <a:rPr sz="22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is</a:t>
            </a:r>
            <a:r>
              <a:rPr sz="2200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20" dirty="0">
                <a:solidFill>
                  <a:srgbClr val="FFFFFF"/>
                </a:solidFill>
                <a:latin typeface="Arial"/>
                <a:cs typeface="Arial"/>
              </a:rPr>
              <a:t>that</a:t>
            </a:r>
            <a:endParaRPr sz="2200">
              <a:latin typeface="Arial"/>
              <a:cs typeface="Arial"/>
            </a:endParaRPr>
          </a:p>
          <a:p>
            <a:pPr marL="241300">
              <a:lnSpc>
                <a:spcPts val="1850"/>
              </a:lnSpc>
            </a:pP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it</a:t>
            </a:r>
            <a:r>
              <a:rPr sz="22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tends</a:t>
            </a:r>
            <a:r>
              <a:rPr sz="2200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200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be</a:t>
            </a:r>
            <a:r>
              <a:rPr sz="22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20" dirty="0">
                <a:solidFill>
                  <a:srgbClr val="FFFFFF"/>
                </a:solidFill>
                <a:latin typeface="Arial"/>
                <a:cs typeface="Arial"/>
              </a:rPr>
              <a:t>messy.</a:t>
            </a:r>
            <a:r>
              <a:rPr sz="2200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It</a:t>
            </a:r>
            <a:r>
              <a:rPr sz="2200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is</a:t>
            </a:r>
            <a:r>
              <a:rPr sz="22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likely</a:t>
            </a:r>
            <a:r>
              <a:rPr sz="2200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2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differ</a:t>
            </a:r>
            <a:endParaRPr sz="2200">
              <a:latin typeface="Arial"/>
              <a:cs typeface="Arial"/>
            </a:endParaRPr>
          </a:p>
          <a:p>
            <a:pPr marL="241300">
              <a:lnSpc>
                <a:spcPts val="1850"/>
              </a:lnSpc>
            </a:pP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from</a:t>
            </a:r>
            <a:r>
              <a:rPr sz="2200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person</a:t>
            </a:r>
            <a:r>
              <a:rPr sz="2200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200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person</a:t>
            </a:r>
            <a:r>
              <a:rPr sz="2200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based</a:t>
            </a:r>
            <a:r>
              <a:rPr sz="22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on</a:t>
            </a:r>
            <a:r>
              <a:rPr sz="22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their</a:t>
            </a:r>
            <a:endParaRPr sz="2200">
              <a:latin typeface="Arial"/>
              <a:cs typeface="Arial"/>
            </a:endParaRPr>
          </a:p>
          <a:p>
            <a:pPr marL="241300">
              <a:lnSpc>
                <a:spcPts val="1850"/>
              </a:lnSpc>
            </a:pP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background,</a:t>
            </a:r>
            <a:r>
              <a:rPr sz="2200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education,</a:t>
            </a:r>
            <a:r>
              <a:rPr sz="2200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geographic</a:t>
            </a:r>
            <a:endParaRPr sz="2200">
              <a:latin typeface="Arial"/>
              <a:cs typeface="Arial"/>
            </a:endParaRPr>
          </a:p>
          <a:p>
            <a:pPr marL="241300">
              <a:lnSpc>
                <a:spcPts val="2245"/>
              </a:lnSpc>
            </a:pP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upbringing</a:t>
            </a:r>
            <a:r>
              <a:rPr sz="2200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200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other</a:t>
            </a:r>
            <a:r>
              <a:rPr sz="2200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factors.</a:t>
            </a:r>
            <a:endParaRPr sz="2200">
              <a:latin typeface="Arial"/>
              <a:cs typeface="Arial"/>
            </a:endParaRPr>
          </a:p>
          <a:p>
            <a:pPr marL="240665" indent="-227965">
              <a:lnSpc>
                <a:spcPts val="2245"/>
              </a:lnSpc>
              <a:spcBef>
                <a:spcPts val="204"/>
              </a:spcBef>
              <a:buChar char="•"/>
              <a:tabLst>
                <a:tab pos="240665" algn="l"/>
              </a:tabLst>
            </a:pP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Within</a:t>
            </a:r>
            <a:r>
              <a:rPr sz="2200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Machine</a:t>
            </a:r>
            <a:r>
              <a:rPr sz="2200" spc="-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Learning</a:t>
            </a:r>
            <a:r>
              <a:rPr sz="2200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algorithms</a:t>
            </a:r>
            <a:endParaRPr sz="2200">
              <a:latin typeface="Arial"/>
              <a:cs typeface="Arial"/>
            </a:endParaRPr>
          </a:p>
          <a:p>
            <a:pPr marL="241300" marR="892810">
              <a:lnSpc>
                <a:spcPct val="70000"/>
              </a:lnSpc>
              <a:spcBef>
                <a:spcPts val="395"/>
              </a:spcBef>
              <a:tabLst>
                <a:tab pos="2821940" algn="l"/>
              </a:tabLst>
            </a:pP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require</a:t>
            </a:r>
            <a:r>
              <a:rPr sz="22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well</a:t>
            </a:r>
            <a:r>
              <a:rPr sz="2200" u="sng" spc="-6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 </a:t>
            </a:r>
            <a:r>
              <a:rPr sz="2200" u="sng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defined</a:t>
            </a:r>
            <a:r>
              <a:rPr sz="2200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	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inputs</a:t>
            </a:r>
            <a:r>
              <a:rPr sz="2200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Arial"/>
                <a:cs typeface="Arial"/>
              </a:rPr>
              <a:t>and </a:t>
            </a: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outputs.</a:t>
            </a:r>
            <a:endParaRPr sz="2200">
              <a:latin typeface="Arial"/>
              <a:cs typeface="Arial"/>
            </a:endParaRPr>
          </a:p>
          <a:p>
            <a:pPr marL="240665" indent="-227965">
              <a:lnSpc>
                <a:spcPts val="2245"/>
              </a:lnSpc>
              <a:spcBef>
                <a:spcPts val="219"/>
              </a:spcBef>
              <a:buChar char="•"/>
              <a:tabLst>
                <a:tab pos="240665" algn="l"/>
              </a:tabLst>
            </a:pP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Furthermore,</a:t>
            </a:r>
            <a:r>
              <a:rPr sz="22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ML</a:t>
            </a:r>
            <a:r>
              <a:rPr sz="2200" spc="-1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algorithms</a:t>
            </a:r>
            <a:r>
              <a:rPr sz="2200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do</a:t>
            </a:r>
            <a:r>
              <a:rPr sz="2200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Arial"/>
                <a:cs typeface="Arial"/>
              </a:rPr>
              <a:t>not</a:t>
            </a:r>
            <a:endParaRPr sz="2200">
              <a:latin typeface="Arial"/>
              <a:cs typeface="Arial"/>
            </a:endParaRPr>
          </a:p>
          <a:p>
            <a:pPr marL="241300" marR="53975">
              <a:lnSpc>
                <a:spcPct val="70000"/>
              </a:lnSpc>
              <a:spcBef>
                <a:spcPts val="395"/>
              </a:spcBef>
            </a:pP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work</a:t>
            </a:r>
            <a:r>
              <a:rPr sz="2200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22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raw</a:t>
            </a:r>
            <a:r>
              <a:rPr sz="22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text,</a:t>
            </a:r>
            <a:r>
              <a:rPr sz="22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rather</a:t>
            </a:r>
            <a:r>
              <a:rPr sz="2200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text</a:t>
            </a:r>
            <a:r>
              <a:rPr sz="22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must</a:t>
            </a:r>
            <a:r>
              <a:rPr sz="2200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Arial"/>
                <a:cs typeface="Arial"/>
              </a:rPr>
              <a:t>be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first</a:t>
            </a:r>
            <a:r>
              <a:rPr sz="2200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converted</a:t>
            </a:r>
            <a:r>
              <a:rPr sz="2200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200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numbers.</a:t>
            </a:r>
            <a:endParaRPr sz="2200">
              <a:latin typeface="Arial"/>
              <a:cs typeface="Arial"/>
            </a:endParaRPr>
          </a:p>
          <a:p>
            <a:pPr marL="240665" indent="-227965">
              <a:lnSpc>
                <a:spcPts val="2245"/>
              </a:lnSpc>
              <a:spcBef>
                <a:spcPts val="204"/>
              </a:spcBef>
              <a:buChar char="•"/>
              <a:tabLst>
                <a:tab pos="240665" algn="l"/>
              </a:tabLst>
            </a:pPr>
            <a:r>
              <a:rPr sz="2200" spc="-20" dirty="0">
                <a:solidFill>
                  <a:srgbClr val="FFFFFF"/>
                </a:solidFill>
                <a:latin typeface="Arial"/>
                <a:cs typeface="Arial"/>
              </a:rPr>
              <a:t>Finally,</a:t>
            </a:r>
            <a:r>
              <a:rPr sz="2200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text</a:t>
            </a:r>
            <a:r>
              <a:rPr sz="22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has</a:t>
            </a:r>
            <a:r>
              <a:rPr sz="2200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many</a:t>
            </a:r>
            <a:r>
              <a:rPr sz="2200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elements</a:t>
            </a:r>
            <a:r>
              <a:rPr sz="2200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20" dirty="0">
                <a:solidFill>
                  <a:srgbClr val="FFFFFF"/>
                </a:solidFill>
                <a:latin typeface="Arial"/>
                <a:cs typeface="Arial"/>
              </a:rPr>
              <a:t>that</a:t>
            </a:r>
            <a:endParaRPr sz="2200">
              <a:latin typeface="Arial"/>
              <a:cs typeface="Arial"/>
            </a:endParaRPr>
          </a:p>
          <a:p>
            <a:pPr marL="241300" marR="258445">
              <a:lnSpc>
                <a:spcPct val="70000"/>
              </a:lnSpc>
              <a:spcBef>
                <a:spcPts val="395"/>
              </a:spcBef>
            </a:pP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provide</a:t>
            </a:r>
            <a:r>
              <a:rPr sz="2200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little</a:t>
            </a:r>
            <a:r>
              <a:rPr sz="2200" spc="-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probative</a:t>
            </a:r>
            <a:r>
              <a:rPr sz="2200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value</a:t>
            </a:r>
            <a:r>
              <a:rPr sz="2200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such</a:t>
            </a:r>
            <a:r>
              <a:rPr sz="2200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Arial"/>
                <a:cs typeface="Arial"/>
              </a:rPr>
              <a:t>as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Stop</a:t>
            </a:r>
            <a:r>
              <a:rPr sz="2200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Words</a:t>
            </a:r>
            <a:r>
              <a:rPr sz="2200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2200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Arial"/>
                <a:cs typeface="Arial"/>
              </a:rPr>
              <a:t>articles.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46708" y="1964181"/>
            <a:ext cx="3294379" cy="1732280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12700" marR="5080">
              <a:lnSpc>
                <a:spcPct val="90000"/>
              </a:lnSpc>
              <a:spcBef>
                <a:spcPts val="575"/>
              </a:spcBef>
            </a:pPr>
            <a:r>
              <a:rPr sz="4000" b="0" dirty="0">
                <a:latin typeface="Calibri Light"/>
                <a:cs typeface="Calibri Light"/>
              </a:rPr>
              <a:t>Creating</a:t>
            </a:r>
            <a:r>
              <a:rPr sz="4000" b="0" spc="-200" dirty="0">
                <a:latin typeface="Calibri Light"/>
                <a:cs typeface="Calibri Light"/>
              </a:rPr>
              <a:t> </a:t>
            </a:r>
            <a:r>
              <a:rPr sz="4000" b="0" spc="-10" dirty="0">
                <a:latin typeface="Calibri Light"/>
                <a:cs typeface="Calibri Light"/>
              </a:rPr>
              <a:t>Pandas </a:t>
            </a:r>
            <a:r>
              <a:rPr sz="4000" b="0" spc="-20" dirty="0">
                <a:latin typeface="Calibri Light"/>
                <a:cs typeface="Calibri Light"/>
              </a:rPr>
              <a:t>when </a:t>
            </a:r>
            <a:r>
              <a:rPr sz="4000" b="0" spc="-10" dirty="0">
                <a:latin typeface="Calibri Light"/>
                <a:cs typeface="Calibri Light"/>
              </a:rPr>
              <a:t>evaluating</a:t>
            </a:r>
            <a:r>
              <a:rPr sz="4000" b="0" spc="-190" dirty="0">
                <a:latin typeface="Calibri Light"/>
                <a:cs typeface="Calibri Light"/>
              </a:rPr>
              <a:t> </a:t>
            </a:r>
            <a:r>
              <a:rPr sz="4000" b="0" spc="-20" dirty="0">
                <a:latin typeface="Calibri Light"/>
                <a:cs typeface="Calibri Light"/>
              </a:rPr>
              <a:t>text</a:t>
            </a:r>
            <a:endParaRPr sz="4000">
              <a:latin typeface="Calibri Light"/>
              <a:cs typeface="Calibri Light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7532" y="4258055"/>
            <a:ext cx="4401312" cy="11811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14617" y="1398524"/>
            <a:ext cx="844804" cy="20955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198146" y="1855089"/>
            <a:ext cx="4784940" cy="261620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202426" y="2183257"/>
            <a:ext cx="4520692" cy="21120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198146" y="2968117"/>
            <a:ext cx="4708613" cy="262636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6203315" y="2514092"/>
            <a:ext cx="2190495" cy="20955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6196965" y="3298316"/>
            <a:ext cx="4692650" cy="261620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6211951" y="3627501"/>
            <a:ext cx="3978655" cy="26149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32026" y="542289"/>
            <a:ext cx="354774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0" dirty="0">
                <a:solidFill>
                  <a:srgbClr val="000000"/>
                </a:solidFill>
                <a:latin typeface="Calibri Light"/>
                <a:cs typeface="Calibri Light"/>
              </a:rPr>
              <a:t>Simple</a:t>
            </a:r>
            <a:r>
              <a:rPr sz="4400" b="0" spc="-25" dirty="0">
                <a:solidFill>
                  <a:srgbClr val="000000"/>
                </a:solidFill>
                <a:latin typeface="Calibri Light"/>
                <a:cs typeface="Calibri Light"/>
              </a:rPr>
              <a:t> </a:t>
            </a:r>
            <a:r>
              <a:rPr sz="4400" b="0" spc="-10" dirty="0">
                <a:solidFill>
                  <a:srgbClr val="000000"/>
                </a:solidFill>
                <a:latin typeface="Calibri Light"/>
                <a:cs typeface="Calibri Light"/>
              </a:rPr>
              <a:t>example</a:t>
            </a:r>
            <a:endParaRPr sz="44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763395" cy="1557655"/>
          </a:xfrm>
          <a:custGeom>
            <a:avLst/>
            <a:gdLst/>
            <a:ahLst/>
            <a:cxnLst/>
            <a:rect l="l" t="t" r="r" b="b"/>
            <a:pathLst>
              <a:path w="1763395" h="1557655">
                <a:moveTo>
                  <a:pt x="1763268" y="0"/>
                </a:moveTo>
                <a:lnTo>
                  <a:pt x="0" y="0"/>
                </a:lnTo>
                <a:lnTo>
                  <a:pt x="0" y="1557527"/>
                </a:lnTo>
                <a:lnTo>
                  <a:pt x="1041590" y="1557527"/>
                </a:lnTo>
                <a:lnTo>
                  <a:pt x="1763268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1691639"/>
            <a:ext cx="12189460" cy="5166360"/>
            <a:chOff x="0" y="1691639"/>
            <a:chExt cx="12189460" cy="5166360"/>
          </a:xfrm>
        </p:grpSpPr>
        <p:sp>
          <p:nvSpPr>
            <p:cNvPr id="5" name="object 5"/>
            <p:cNvSpPr/>
            <p:nvPr/>
          </p:nvSpPr>
          <p:spPr>
            <a:xfrm>
              <a:off x="0" y="1691639"/>
              <a:ext cx="12189460" cy="5166360"/>
            </a:xfrm>
            <a:custGeom>
              <a:avLst/>
              <a:gdLst/>
              <a:ahLst/>
              <a:cxnLst/>
              <a:rect l="l" t="t" r="r" b="b"/>
              <a:pathLst>
                <a:path w="12189460" h="5166359">
                  <a:moveTo>
                    <a:pt x="12188952" y="0"/>
                  </a:moveTo>
                  <a:lnTo>
                    <a:pt x="0" y="0"/>
                  </a:lnTo>
                  <a:lnTo>
                    <a:pt x="0" y="888"/>
                  </a:lnTo>
                  <a:lnTo>
                    <a:pt x="1206080" y="888"/>
                  </a:lnTo>
                  <a:lnTo>
                    <a:pt x="862520" y="742569"/>
                  </a:lnTo>
                  <a:lnTo>
                    <a:pt x="0" y="742569"/>
                  </a:lnTo>
                  <a:lnTo>
                    <a:pt x="0" y="743331"/>
                  </a:lnTo>
                  <a:lnTo>
                    <a:pt x="862126" y="743331"/>
                  </a:lnTo>
                  <a:lnTo>
                    <a:pt x="0" y="2604389"/>
                  </a:lnTo>
                  <a:lnTo>
                    <a:pt x="0" y="5166359"/>
                  </a:lnTo>
                  <a:lnTo>
                    <a:pt x="12188952" y="5166359"/>
                  </a:lnTo>
                  <a:lnTo>
                    <a:pt x="12188952" y="0"/>
                  </a:lnTo>
                  <a:close/>
                </a:path>
              </a:pathLst>
            </a:custGeom>
            <a:solidFill>
              <a:srgbClr val="A6A6A6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691639"/>
              <a:ext cx="970915" cy="2097405"/>
            </a:xfrm>
            <a:custGeom>
              <a:avLst/>
              <a:gdLst/>
              <a:ahLst/>
              <a:cxnLst/>
              <a:rect l="l" t="t" r="r" b="b"/>
              <a:pathLst>
                <a:path w="970915" h="2097404">
                  <a:moveTo>
                    <a:pt x="970788" y="0"/>
                  </a:moveTo>
                  <a:lnTo>
                    <a:pt x="0" y="0"/>
                  </a:lnTo>
                  <a:lnTo>
                    <a:pt x="0" y="2097024"/>
                  </a:lnTo>
                  <a:lnTo>
                    <a:pt x="970788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117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80"/>
              </a:spcBef>
            </a:pPr>
            <a:r>
              <a:rPr dirty="0"/>
              <a:t>Here</a:t>
            </a:r>
            <a:r>
              <a:rPr spc="-35" dirty="0"/>
              <a:t> </a:t>
            </a:r>
            <a:r>
              <a:rPr dirty="0"/>
              <a:t>is</a:t>
            </a:r>
            <a:r>
              <a:rPr spc="-60" dirty="0"/>
              <a:t> </a:t>
            </a:r>
            <a:r>
              <a:rPr dirty="0"/>
              <a:t>a</a:t>
            </a:r>
            <a:r>
              <a:rPr spc="-45" dirty="0"/>
              <a:t> </a:t>
            </a:r>
            <a:r>
              <a:rPr dirty="0"/>
              <a:t>simple</a:t>
            </a:r>
            <a:r>
              <a:rPr spc="-40" dirty="0"/>
              <a:t> </a:t>
            </a:r>
            <a:r>
              <a:rPr spc="-10" dirty="0"/>
              <a:t>excerpt</a:t>
            </a:r>
            <a:r>
              <a:rPr spc="-35" dirty="0"/>
              <a:t> </a:t>
            </a:r>
            <a:r>
              <a:rPr dirty="0"/>
              <a:t>from</a:t>
            </a:r>
            <a:r>
              <a:rPr spc="-40" dirty="0"/>
              <a:t> </a:t>
            </a:r>
            <a:r>
              <a:rPr dirty="0"/>
              <a:t>a</a:t>
            </a:r>
            <a:r>
              <a:rPr spc="-50" dirty="0"/>
              <a:t> </a:t>
            </a:r>
            <a:r>
              <a:rPr spc="-20" dirty="0"/>
              <a:t>well-</a:t>
            </a:r>
            <a:r>
              <a:rPr dirty="0"/>
              <a:t>known</a:t>
            </a:r>
            <a:r>
              <a:rPr spc="-15" dirty="0"/>
              <a:t> </a:t>
            </a:r>
            <a:r>
              <a:rPr dirty="0"/>
              <a:t>book</a:t>
            </a:r>
            <a:r>
              <a:rPr spc="-35" dirty="0"/>
              <a:t> </a:t>
            </a:r>
            <a:r>
              <a:rPr dirty="0"/>
              <a:t>to</a:t>
            </a:r>
            <a:r>
              <a:rPr spc="-50" dirty="0"/>
              <a:t> </a:t>
            </a:r>
            <a:r>
              <a:rPr spc="-10" dirty="0"/>
              <a:t>illustrate</a:t>
            </a:r>
            <a:r>
              <a:rPr spc="-35" dirty="0"/>
              <a:t> </a:t>
            </a:r>
            <a:r>
              <a:rPr dirty="0"/>
              <a:t>some</a:t>
            </a:r>
            <a:r>
              <a:rPr spc="-55" dirty="0"/>
              <a:t> </a:t>
            </a:r>
            <a:r>
              <a:rPr spc="-10" dirty="0"/>
              <a:t>issues.</a:t>
            </a:r>
          </a:p>
          <a:p>
            <a:pPr marL="12700" marR="5080">
              <a:lnSpc>
                <a:spcPct val="90000"/>
              </a:lnSpc>
              <a:spcBef>
                <a:spcPts val="1005"/>
              </a:spcBef>
            </a:pPr>
            <a:r>
              <a:rPr dirty="0"/>
              <a:t>Call</a:t>
            </a:r>
            <a:r>
              <a:rPr spc="-35" dirty="0"/>
              <a:t> </a:t>
            </a:r>
            <a:r>
              <a:rPr dirty="0"/>
              <a:t>me</a:t>
            </a:r>
            <a:r>
              <a:rPr spc="-50" dirty="0"/>
              <a:t> </a:t>
            </a:r>
            <a:r>
              <a:rPr dirty="0"/>
              <a:t>Ishmael.</a:t>
            </a:r>
            <a:r>
              <a:rPr spc="-45" dirty="0"/>
              <a:t> </a:t>
            </a:r>
            <a:r>
              <a:rPr dirty="0"/>
              <a:t>Some</a:t>
            </a:r>
            <a:r>
              <a:rPr spc="-35" dirty="0"/>
              <a:t> </a:t>
            </a:r>
            <a:r>
              <a:rPr dirty="0"/>
              <a:t>years</a:t>
            </a:r>
            <a:r>
              <a:rPr spc="-35" dirty="0"/>
              <a:t> </a:t>
            </a:r>
            <a:r>
              <a:rPr spc="-20" dirty="0"/>
              <a:t>ago-</a:t>
            </a:r>
            <a:r>
              <a:rPr spc="-25" dirty="0"/>
              <a:t>-</a:t>
            </a:r>
            <a:r>
              <a:rPr dirty="0"/>
              <a:t>never mind</a:t>
            </a:r>
            <a:r>
              <a:rPr spc="-30" dirty="0"/>
              <a:t> </a:t>
            </a:r>
            <a:r>
              <a:rPr dirty="0"/>
              <a:t>how</a:t>
            </a:r>
            <a:r>
              <a:rPr spc="-25" dirty="0"/>
              <a:t> </a:t>
            </a:r>
            <a:r>
              <a:rPr dirty="0"/>
              <a:t>long</a:t>
            </a:r>
            <a:r>
              <a:rPr spc="-35" dirty="0"/>
              <a:t> </a:t>
            </a:r>
            <a:r>
              <a:rPr spc="-20" dirty="0"/>
              <a:t>precisely—</a:t>
            </a:r>
            <a:r>
              <a:rPr dirty="0"/>
              <a:t>having little</a:t>
            </a:r>
            <a:r>
              <a:rPr spc="-25" dirty="0"/>
              <a:t> </a:t>
            </a:r>
            <a:r>
              <a:rPr dirty="0"/>
              <a:t>or</a:t>
            </a:r>
            <a:r>
              <a:rPr spc="-45" dirty="0"/>
              <a:t> </a:t>
            </a:r>
            <a:r>
              <a:rPr dirty="0"/>
              <a:t>no</a:t>
            </a:r>
            <a:r>
              <a:rPr spc="-40" dirty="0"/>
              <a:t> </a:t>
            </a:r>
            <a:r>
              <a:rPr spc="-10" dirty="0"/>
              <a:t>money </a:t>
            </a:r>
            <a:r>
              <a:rPr dirty="0"/>
              <a:t>in</a:t>
            </a:r>
            <a:r>
              <a:rPr spc="-55" dirty="0"/>
              <a:t> </a:t>
            </a:r>
            <a:r>
              <a:rPr dirty="0"/>
              <a:t>my</a:t>
            </a:r>
            <a:r>
              <a:rPr spc="-45" dirty="0"/>
              <a:t> </a:t>
            </a:r>
            <a:r>
              <a:rPr dirty="0"/>
              <a:t>purse,</a:t>
            </a:r>
            <a:r>
              <a:rPr spc="-55" dirty="0"/>
              <a:t> </a:t>
            </a:r>
            <a:r>
              <a:rPr dirty="0"/>
              <a:t>and</a:t>
            </a:r>
            <a:r>
              <a:rPr spc="-40" dirty="0"/>
              <a:t> </a:t>
            </a:r>
            <a:r>
              <a:rPr dirty="0"/>
              <a:t>nothing</a:t>
            </a:r>
            <a:r>
              <a:rPr spc="-30" dirty="0"/>
              <a:t> </a:t>
            </a:r>
            <a:r>
              <a:rPr dirty="0"/>
              <a:t>particular</a:t>
            </a:r>
            <a:r>
              <a:rPr spc="-40" dirty="0"/>
              <a:t> </a:t>
            </a:r>
            <a:r>
              <a:rPr dirty="0"/>
              <a:t>to</a:t>
            </a:r>
            <a:r>
              <a:rPr spc="-55" dirty="0"/>
              <a:t> </a:t>
            </a:r>
            <a:r>
              <a:rPr spc="-10" dirty="0"/>
              <a:t>interest</a:t>
            </a:r>
            <a:r>
              <a:rPr spc="-35" dirty="0"/>
              <a:t> </a:t>
            </a:r>
            <a:r>
              <a:rPr dirty="0"/>
              <a:t>me</a:t>
            </a:r>
            <a:r>
              <a:rPr spc="-55" dirty="0"/>
              <a:t> </a:t>
            </a:r>
            <a:r>
              <a:rPr dirty="0"/>
              <a:t>on</a:t>
            </a:r>
            <a:r>
              <a:rPr spc="-50" dirty="0"/>
              <a:t> </a:t>
            </a:r>
            <a:r>
              <a:rPr dirty="0"/>
              <a:t>shore,</a:t>
            </a:r>
            <a:r>
              <a:rPr spc="-55" dirty="0"/>
              <a:t> </a:t>
            </a:r>
            <a:r>
              <a:rPr dirty="0"/>
              <a:t>I</a:t>
            </a:r>
            <a:r>
              <a:rPr spc="-50" dirty="0"/>
              <a:t> </a:t>
            </a:r>
            <a:r>
              <a:rPr dirty="0"/>
              <a:t>thought</a:t>
            </a:r>
            <a:r>
              <a:rPr spc="-25" dirty="0"/>
              <a:t> </a:t>
            </a:r>
            <a:r>
              <a:rPr dirty="0"/>
              <a:t>I</a:t>
            </a:r>
            <a:r>
              <a:rPr spc="-55" dirty="0"/>
              <a:t> </a:t>
            </a:r>
            <a:r>
              <a:rPr dirty="0"/>
              <a:t>would</a:t>
            </a:r>
            <a:r>
              <a:rPr spc="-40" dirty="0"/>
              <a:t> </a:t>
            </a:r>
            <a:r>
              <a:rPr dirty="0"/>
              <a:t>sail</a:t>
            </a:r>
            <a:r>
              <a:rPr spc="-65" dirty="0"/>
              <a:t> </a:t>
            </a:r>
            <a:r>
              <a:rPr dirty="0"/>
              <a:t>about</a:t>
            </a:r>
            <a:r>
              <a:rPr spc="-35" dirty="0"/>
              <a:t> </a:t>
            </a:r>
            <a:r>
              <a:rPr spc="-50" dirty="0"/>
              <a:t>a </a:t>
            </a:r>
            <a:r>
              <a:rPr dirty="0"/>
              <a:t>little</a:t>
            </a:r>
            <a:r>
              <a:rPr spc="-35" dirty="0"/>
              <a:t> </a:t>
            </a:r>
            <a:r>
              <a:rPr dirty="0"/>
              <a:t>and</a:t>
            </a:r>
            <a:r>
              <a:rPr spc="-40" dirty="0"/>
              <a:t> </a:t>
            </a:r>
            <a:r>
              <a:rPr dirty="0"/>
              <a:t>see</a:t>
            </a:r>
            <a:r>
              <a:rPr spc="-40" dirty="0"/>
              <a:t> </a:t>
            </a:r>
            <a:r>
              <a:rPr dirty="0"/>
              <a:t>the</a:t>
            </a:r>
            <a:r>
              <a:rPr spc="-40" dirty="0"/>
              <a:t> </a:t>
            </a:r>
            <a:r>
              <a:rPr dirty="0"/>
              <a:t>watery</a:t>
            </a:r>
            <a:r>
              <a:rPr spc="-30" dirty="0"/>
              <a:t> </a:t>
            </a:r>
            <a:r>
              <a:rPr dirty="0"/>
              <a:t>part</a:t>
            </a:r>
            <a:r>
              <a:rPr spc="-40" dirty="0"/>
              <a:t> </a:t>
            </a:r>
            <a:r>
              <a:rPr dirty="0"/>
              <a:t>of</a:t>
            </a:r>
            <a:r>
              <a:rPr spc="-55" dirty="0"/>
              <a:t> </a:t>
            </a:r>
            <a:r>
              <a:rPr dirty="0"/>
              <a:t>the</a:t>
            </a:r>
            <a:r>
              <a:rPr spc="-40" dirty="0"/>
              <a:t> </a:t>
            </a:r>
            <a:r>
              <a:rPr dirty="0"/>
              <a:t>world.</a:t>
            </a:r>
            <a:r>
              <a:rPr spc="-35" dirty="0"/>
              <a:t> </a:t>
            </a:r>
            <a:r>
              <a:rPr dirty="0"/>
              <a:t>It</a:t>
            </a:r>
            <a:r>
              <a:rPr spc="-50" dirty="0"/>
              <a:t> </a:t>
            </a:r>
            <a:r>
              <a:rPr dirty="0"/>
              <a:t>is</a:t>
            </a:r>
            <a:r>
              <a:rPr spc="-50" dirty="0"/>
              <a:t> </a:t>
            </a:r>
            <a:r>
              <a:rPr dirty="0"/>
              <a:t>a</a:t>
            </a:r>
            <a:r>
              <a:rPr spc="-45" dirty="0"/>
              <a:t> </a:t>
            </a:r>
            <a:r>
              <a:rPr dirty="0"/>
              <a:t>way</a:t>
            </a:r>
            <a:r>
              <a:rPr spc="-35" dirty="0"/>
              <a:t> </a:t>
            </a:r>
            <a:r>
              <a:rPr dirty="0"/>
              <a:t>I</a:t>
            </a:r>
            <a:r>
              <a:rPr spc="-50" dirty="0"/>
              <a:t> </a:t>
            </a:r>
            <a:r>
              <a:rPr dirty="0"/>
              <a:t>have</a:t>
            </a:r>
            <a:r>
              <a:rPr spc="-15" dirty="0"/>
              <a:t> </a:t>
            </a:r>
            <a:r>
              <a:rPr dirty="0"/>
              <a:t>of</a:t>
            </a:r>
            <a:r>
              <a:rPr spc="-60" dirty="0"/>
              <a:t> </a:t>
            </a:r>
            <a:r>
              <a:rPr dirty="0"/>
              <a:t>driving</a:t>
            </a:r>
            <a:r>
              <a:rPr spc="-15" dirty="0"/>
              <a:t> </a:t>
            </a:r>
            <a:r>
              <a:rPr dirty="0"/>
              <a:t>off</a:t>
            </a:r>
            <a:r>
              <a:rPr spc="-45" dirty="0"/>
              <a:t> </a:t>
            </a:r>
            <a:r>
              <a:rPr dirty="0"/>
              <a:t>the</a:t>
            </a:r>
            <a:r>
              <a:rPr spc="-40" dirty="0"/>
              <a:t> </a:t>
            </a:r>
            <a:r>
              <a:rPr dirty="0"/>
              <a:t>spleen</a:t>
            </a:r>
            <a:r>
              <a:rPr spc="-30" dirty="0"/>
              <a:t> </a:t>
            </a:r>
            <a:r>
              <a:rPr spc="-25" dirty="0"/>
              <a:t>and </a:t>
            </a:r>
            <a:r>
              <a:rPr dirty="0"/>
              <a:t>regulating</a:t>
            </a:r>
            <a:r>
              <a:rPr spc="-40" dirty="0"/>
              <a:t> </a:t>
            </a:r>
            <a:r>
              <a:rPr dirty="0"/>
              <a:t>the</a:t>
            </a:r>
            <a:r>
              <a:rPr spc="-50" dirty="0"/>
              <a:t> </a:t>
            </a:r>
            <a:r>
              <a:rPr spc="-10" dirty="0"/>
              <a:t>circulation.</a:t>
            </a:r>
            <a:r>
              <a:rPr spc="-55" dirty="0"/>
              <a:t> </a:t>
            </a:r>
            <a:r>
              <a:rPr dirty="0"/>
              <a:t>Whenever</a:t>
            </a:r>
            <a:r>
              <a:rPr spc="-35" dirty="0"/>
              <a:t> </a:t>
            </a:r>
            <a:r>
              <a:rPr dirty="0"/>
              <a:t>I</a:t>
            </a:r>
            <a:r>
              <a:rPr spc="-65" dirty="0"/>
              <a:t> </a:t>
            </a:r>
            <a:r>
              <a:rPr dirty="0"/>
              <a:t>find</a:t>
            </a:r>
            <a:r>
              <a:rPr spc="-50" dirty="0"/>
              <a:t> </a:t>
            </a:r>
            <a:r>
              <a:rPr dirty="0"/>
              <a:t>myself</a:t>
            </a:r>
            <a:r>
              <a:rPr spc="-70" dirty="0"/>
              <a:t> </a:t>
            </a:r>
            <a:r>
              <a:rPr dirty="0"/>
              <a:t>growing</a:t>
            </a:r>
            <a:r>
              <a:rPr spc="-25" dirty="0"/>
              <a:t> </a:t>
            </a:r>
            <a:r>
              <a:rPr dirty="0"/>
              <a:t>grim</a:t>
            </a:r>
            <a:r>
              <a:rPr spc="-50" dirty="0"/>
              <a:t> </a:t>
            </a:r>
            <a:r>
              <a:rPr dirty="0"/>
              <a:t>about</a:t>
            </a:r>
            <a:r>
              <a:rPr spc="-45" dirty="0"/>
              <a:t> </a:t>
            </a:r>
            <a:r>
              <a:rPr dirty="0"/>
              <a:t>the</a:t>
            </a:r>
            <a:r>
              <a:rPr spc="-50" dirty="0"/>
              <a:t> </a:t>
            </a:r>
            <a:r>
              <a:rPr dirty="0"/>
              <a:t>mouth;</a:t>
            </a:r>
            <a:r>
              <a:rPr spc="-50" dirty="0"/>
              <a:t> </a:t>
            </a:r>
            <a:r>
              <a:rPr spc="-10" dirty="0"/>
              <a:t>whenever</a:t>
            </a:r>
            <a:r>
              <a:rPr spc="500" dirty="0"/>
              <a:t> </a:t>
            </a:r>
            <a:r>
              <a:rPr dirty="0"/>
              <a:t>it</a:t>
            </a:r>
            <a:r>
              <a:rPr spc="-60" dirty="0"/>
              <a:t> </a:t>
            </a:r>
            <a:r>
              <a:rPr dirty="0"/>
              <a:t>is</a:t>
            </a:r>
            <a:r>
              <a:rPr spc="-65" dirty="0"/>
              <a:t> </a:t>
            </a:r>
            <a:r>
              <a:rPr dirty="0"/>
              <a:t>a</a:t>
            </a:r>
            <a:r>
              <a:rPr spc="-50" dirty="0"/>
              <a:t> </a:t>
            </a:r>
            <a:r>
              <a:rPr dirty="0"/>
              <a:t>damp,</a:t>
            </a:r>
            <a:r>
              <a:rPr spc="-45" dirty="0"/>
              <a:t> </a:t>
            </a:r>
            <a:r>
              <a:rPr dirty="0"/>
              <a:t>drizzly</a:t>
            </a:r>
            <a:r>
              <a:rPr spc="-40" dirty="0"/>
              <a:t> </a:t>
            </a:r>
            <a:r>
              <a:rPr dirty="0"/>
              <a:t>November</a:t>
            </a:r>
            <a:r>
              <a:rPr spc="-15" dirty="0"/>
              <a:t> </a:t>
            </a:r>
            <a:r>
              <a:rPr dirty="0"/>
              <a:t>in</a:t>
            </a:r>
            <a:r>
              <a:rPr spc="-55" dirty="0"/>
              <a:t> </a:t>
            </a:r>
            <a:r>
              <a:rPr dirty="0"/>
              <a:t>my</a:t>
            </a:r>
            <a:r>
              <a:rPr spc="-60" dirty="0"/>
              <a:t> </a:t>
            </a:r>
            <a:r>
              <a:rPr dirty="0"/>
              <a:t>soul;</a:t>
            </a:r>
            <a:r>
              <a:rPr spc="-45" dirty="0"/>
              <a:t> </a:t>
            </a:r>
            <a:r>
              <a:rPr dirty="0"/>
              <a:t>whenever</a:t>
            </a:r>
            <a:r>
              <a:rPr spc="-20" dirty="0"/>
              <a:t> </a:t>
            </a:r>
            <a:r>
              <a:rPr dirty="0"/>
              <a:t>I</a:t>
            </a:r>
            <a:r>
              <a:rPr spc="-60" dirty="0"/>
              <a:t> </a:t>
            </a:r>
            <a:r>
              <a:rPr dirty="0"/>
              <a:t>find</a:t>
            </a:r>
            <a:r>
              <a:rPr spc="-55" dirty="0"/>
              <a:t> </a:t>
            </a:r>
            <a:r>
              <a:rPr dirty="0"/>
              <a:t>myself</a:t>
            </a:r>
            <a:r>
              <a:rPr spc="-65" dirty="0"/>
              <a:t> </a:t>
            </a:r>
            <a:r>
              <a:rPr spc="-10" dirty="0"/>
              <a:t>involuntarily</a:t>
            </a:r>
            <a:r>
              <a:rPr spc="-20" dirty="0"/>
              <a:t> </a:t>
            </a:r>
            <a:r>
              <a:rPr dirty="0"/>
              <a:t>pausing</a:t>
            </a:r>
            <a:r>
              <a:rPr spc="-35" dirty="0"/>
              <a:t> </a:t>
            </a:r>
            <a:r>
              <a:rPr spc="-10" dirty="0"/>
              <a:t>before </a:t>
            </a:r>
            <a:r>
              <a:rPr dirty="0"/>
              <a:t>coffin</a:t>
            </a:r>
            <a:r>
              <a:rPr spc="-55" dirty="0"/>
              <a:t> </a:t>
            </a:r>
            <a:r>
              <a:rPr spc="-10" dirty="0"/>
              <a:t>warehouses</a:t>
            </a:r>
            <a:r>
              <a:rPr spc="-35" dirty="0"/>
              <a:t> </a:t>
            </a:r>
            <a:r>
              <a:rPr dirty="0"/>
              <a:t>and</a:t>
            </a:r>
            <a:r>
              <a:rPr spc="-45" dirty="0"/>
              <a:t> </a:t>
            </a:r>
            <a:r>
              <a:rPr dirty="0"/>
              <a:t>bringing</a:t>
            </a:r>
            <a:r>
              <a:rPr spc="-25" dirty="0"/>
              <a:t> </a:t>
            </a:r>
            <a:r>
              <a:rPr dirty="0"/>
              <a:t>up</a:t>
            </a:r>
            <a:r>
              <a:rPr spc="-35" dirty="0"/>
              <a:t> </a:t>
            </a:r>
            <a:r>
              <a:rPr dirty="0"/>
              <a:t>the</a:t>
            </a:r>
            <a:r>
              <a:rPr spc="-45" dirty="0"/>
              <a:t> </a:t>
            </a:r>
            <a:r>
              <a:rPr dirty="0"/>
              <a:t>rear</a:t>
            </a:r>
            <a:r>
              <a:rPr spc="-50" dirty="0"/>
              <a:t> </a:t>
            </a:r>
            <a:r>
              <a:rPr dirty="0"/>
              <a:t>of</a:t>
            </a:r>
            <a:r>
              <a:rPr spc="-60" dirty="0"/>
              <a:t> </a:t>
            </a:r>
            <a:r>
              <a:rPr dirty="0"/>
              <a:t>every</a:t>
            </a:r>
            <a:r>
              <a:rPr spc="-35" dirty="0"/>
              <a:t> </a:t>
            </a:r>
            <a:r>
              <a:rPr dirty="0"/>
              <a:t>funeral</a:t>
            </a:r>
            <a:r>
              <a:rPr spc="-40" dirty="0"/>
              <a:t> </a:t>
            </a:r>
            <a:r>
              <a:rPr dirty="0"/>
              <a:t>I</a:t>
            </a:r>
            <a:r>
              <a:rPr spc="-55" dirty="0"/>
              <a:t> </a:t>
            </a:r>
            <a:r>
              <a:rPr dirty="0"/>
              <a:t>meet;</a:t>
            </a:r>
            <a:r>
              <a:rPr spc="-40" dirty="0"/>
              <a:t> </a:t>
            </a:r>
            <a:r>
              <a:rPr dirty="0"/>
              <a:t>and</a:t>
            </a:r>
            <a:r>
              <a:rPr spc="-50" dirty="0"/>
              <a:t> </a:t>
            </a:r>
            <a:r>
              <a:rPr dirty="0"/>
              <a:t>especially</a:t>
            </a:r>
            <a:r>
              <a:rPr spc="-40" dirty="0"/>
              <a:t> </a:t>
            </a:r>
            <a:r>
              <a:rPr spc="-10" dirty="0"/>
              <a:t>whenever </a:t>
            </a:r>
            <a:r>
              <a:rPr dirty="0"/>
              <a:t>my</a:t>
            </a:r>
            <a:r>
              <a:rPr spc="-55" dirty="0"/>
              <a:t> </a:t>
            </a:r>
            <a:r>
              <a:rPr dirty="0"/>
              <a:t>hypos</a:t>
            </a:r>
            <a:r>
              <a:rPr spc="-55" dirty="0"/>
              <a:t> </a:t>
            </a:r>
            <a:r>
              <a:rPr dirty="0"/>
              <a:t>get</a:t>
            </a:r>
            <a:r>
              <a:rPr spc="-45" dirty="0"/>
              <a:t> </a:t>
            </a:r>
            <a:r>
              <a:rPr dirty="0"/>
              <a:t>such</a:t>
            </a:r>
            <a:r>
              <a:rPr spc="-60" dirty="0"/>
              <a:t> </a:t>
            </a:r>
            <a:r>
              <a:rPr dirty="0"/>
              <a:t>an</a:t>
            </a:r>
            <a:r>
              <a:rPr spc="-50" dirty="0"/>
              <a:t> </a:t>
            </a:r>
            <a:r>
              <a:rPr dirty="0"/>
              <a:t>upper</a:t>
            </a:r>
            <a:r>
              <a:rPr spc="-35" dirty="0"/>
              <a:t> </a:t>
            </a:r>
            <a:r>
              <a:rPr dirty="0"/>
              <a:t>hand</a:t>
            </a:r>
            <a:r>
              <a:rPr spc="-50" dirty="0"/>
              <a:t> </a:t>
            </a:r>
            <a:r>
              <a:rPr dirty="0"/>
              <a:t>of</a:t>
            </a:r>
            <a:r>
              <a:rPr spc="-55" dirty="0"/>
              <a:t> </a:t>
            </a:r>
            <a:r>
              <a:rPr dirty="0"/>
              <a:t>me,</a:t>
            </a:r>
            <a:r>
              <a:rPr spc="-55" dirty="0"/>
              <a:t> </a:t>
            </a:r>
            <a:r>
              <a:rPr dirty="0"/>
              <a:t>that</a:t>
            </a:r>
            <a:r>
              <a:rPr spc="-65" dirty="0"/>
              <a:t> </a:t>
            </a:r>
            <a:r>
              <a:rPr dirty="0"/>
              <a:t>it</a:t>
            </a:r>
            <a:r>
              <a:rPr spc="-55" dirty="0"/>
              <a:t> </a:t>
            </a:r>
            <a:r>
              <a:rPr dirty="0"/>
              <a:t>requires</a:t>
            </a:r>
            <a:r>
              <a:rPr spc="-40" dirty="0"/>
              <a:t> </a:t>
            </a:r>
            <a:r>
              <a:rPr dirty="0"/>
              <a:t>a</a:t>
            </a:r>
            <a:r>
              <a:rPr spc="-55" dirty="0"/>
              <a:t> </a:t>
            </a:r>
            <a:r>
              <a:rPr dirty="0"/>
              <a:t>strong</a:t>
            </a:r>
            <a:r>
              <a:rPr spc="-35" dirty="0"/>
              <a:t> </a:t>
            </a:r>
            <a:r>
              <a:rPr dirty="0"/>
              <a:t>moral</a:t>
            </a:r>
            <a:r>
              <a:rPr spc="-55" dirty="0"/>
              <a:t> </a:t>
            </a:r>
            <a:r>
              <a:rPr dirty="0"/>
              <a:t>principle</a:t>
            </a:r>
            <a:r>
              <a:rPr spc="-25" dirty="0"/>
              <a:t> </a:t>
            </a:r>
            <a:r>
              <a:rPr dirty="0"/>
              <a:t>to</a:t>
            </a:r>
            <a:r>
              <a:rPr spc="-55" dirty="0"/>
              <a:t> </a:t>
            </a:r>
            <a:r>
              <a:rPr spc="-10" dirty="0"/>
              <a:t>prevent </a:t>
            </a:r>
            <a:r>
              <a:rPr dirty="0"/>
              <a:t>me</a:t>
            </a:r>
            <a:r>
              <a:rPr spc="-70" dirty="0"/>
              <a:t> </a:t>
            </a:r>
            <a:r>
              <a:rPr dirty="0"/>
              <a:t>from</a:t>
            </a:r>
            <a:r>
              <a:rPr spc="-65" dirty="0"/>
              <a:t> </a:t>
            </a:r>
            <a:r>
              <a:rPr spc="-10" dirty="0"/>
              <a:t>deliberately</a:t>
            </a:r>
            <a:r>
              <a:rPr spc="-35" dirty="0"/>
              <a:t> </a:t>
            </a:r>
            <a:r>
              <a:rPr dirty="0"/>
              <a:t>stepping</a:t>
            </a:r>
            <a:r>
              <a:rPr spc="-45" dirty="0"/>
              <a:t> </a:t>
            </a:r>
            <a:r>
              <a:rPr dirty="0"/>
              <a:t>into</a:t>
            </a:r>
            <a:r>
              <a:rPr spc="-55" dirty="0"/>
              <a:t> </a:t>
            </a:r>
            <a:r>
              <a:rPr dirty="0"/>
              <a:t>the</a:t>
            </a:r>
            <a:r>
              <a:rPr spc="-60" dirty="0"/>
              <a:t> </a:t>
            </a:r>
            <a:r>
              <a:rPr dirty="0"/>
              <a:t>street,</a:t>
            </a:r>
            <a:r>
              <a:rPr spc="-70" dirty="0"/>
              <a:t> </a:t>
            </a:r>
            <a:r>
              <a:rPr dirty="0"/>
              <a:t>and</a:t>
            </a:r>
            <a:r>
              <a:rPr spc="-65" dirty="0"/>
              <a:t> </a:t>
            </a:r>
            <a:r>
              <a:rPr dirty="0"/>
              <a:t>methodically</a:t>
            </a:r>
            <a:r>
              <a:rPr spc="-35" dirty="0"/>
              <a:t> </a:t>
            </a:r>
            <a:r>
              <a:rPr dirty="0"/>
              <a:t>knocking</a:t>
            </a:r>
            <a:r>
              <a:rPr spc="-60" dirty="0"/>
              <a:t> </a:t>
            </a:r>
            <a:r>
              <a:rPr dirty="0"/>
              <a:t>people's</a:t>
            </a:r>
            <a:r>
              <a:rPr spc="-45" dirty="0"/>
              <a:t> </a:t>
            </a:r>
            <a:r>
              <a:rPr dirty="0"/>
              <a:t>hats</a:t>
            </a:r>
            <a:r>
              <a:rPr spc="-65" dirty="0"/>
              <a:t> </a:t>
            </a:r>
            <a:r>
              <a:rPr spc="-25" dirty="0"/>
              <a:t>off-</a:t>
            </a:r>
            <a:r>
              <a:rPr spc="-50" dirty="0"/>
              <a:t>- </a:t>
            </a:r>
            <a:r>
              <a:rPr dirty="0"/>
              <a:t>then,</a:t>
            </a:r>
            <a:r>
              <a:rPr spc="-30" dirty="0"/>
              <a:t> </a:t>
            </a:r>
            <a:r>
              <a:rPr dirty="0"/>
              <a:t>I</a:t>
            </a:r>
            <a:r>
              <a:rPr spc="-40" dirty="0"/>
              <a:t> </a:t>
            </a:r>
            <a:r>
              <a:rPr dirty="0"/>
              <a:t>account</a:t>
            </a:r>
            <a:r>
              <a:rPr spc="-40" dirty="0"/>
              <a:t> </a:t>
            </a:r>
            <a:r>
              <a:rPr dirty="0"/>
              <a:t>it</a:t>
            </a:r>
            <a:r>
              <a:rPr spc="-35" dirty="0"/>
              <a:t> </a:t>
            </a:r>
            <a:r>
              <a:rPr dirty="0"/>
              <a:t>high</a:t>
            </a:r>
            <a:r>
              <a:rPr spc="-15" dirty="0"/>
              <a:t> </a:t>
            </a:r>
            <a:r>
              <a:rPr dirty="0"/>
              <a:t>time</a:t>
            </a:r>
            <a:r>
              <a:rPr spc="-30" dirty="0"/>
              <a:t> </a:t>
            </a:r>
            <a:r>
              <a:rPr dirty="0"/>
              <a:t>to</a:t>
            </a:r>
            <a:r>
              <a:rPr spc="-35" dirty="0"/>
              <a:t> </a:t>
            </a:r>
            <a:r>
              <a:rPr dirty="0"/>
              <a:t>get</a:t>
            </a:r>
            <a:r>
              <a:rPr spc="-25" dirty="0"/>
              <a:t> </a:t>
            </a:r>
            <a:r>
              <a:rPr dirty="0"/>
              <a:t>to</a:t>
            </a:r>
            <a:r>
              <a:rPr spc="-35" dirty="0"/>
              <a:t> </a:t>
            </a:r>
            <a:r>
              <a:rPr dirty="0"/>
              <a:t>sea</a:t>
            </a:r>
            <a:r>
              <a:rPr spc="-35" dirty="0"/>
              <a:t> </a:t>
            </a:r>
            <a:r>
              <a:rPr dirty="0"/>
              <a:t>as</a:t>
            </a:r>
            <a:r>
              <a:rPr spc="-40" dirty="0"/>
              <a:t> </a:t>
            </a:r>
            <a:r>
              <a:rPr dirty="0"/>
              <a:t>soon</a:t>
            </a:r>
            <a:r>
              <a:rPr spc="-40" dirty="0"/>
              <a:t> </a:t>
            </a:r>
            <a:r>
              <a:rPr dirty="0"/>
              <a:t>as</a:t>
            </a:r>
            <a:r>
              <a:rPr spc="-35" dirty="0"/>
              <a:t> </a:t>
            </a:r>
            <a:r>
              <a:rPr dirty="0"/>
              <a:t>I</a:t>
            </a:r>
            <a:r>
              <a:rPr spc="-40" dirty="0"/>
              <a:t> </a:t>
            </a:r>
            <a:r>
              <a:rPr dirty="0"/>
              <a:t>can.</a:t>
            </a:r>
            <a:r>
              <a:rPr spc="-35" dirty="0"/>
              <a:t> </a:t>
            </a:r>
            <a:r>
              <a:rPr dirty="0"/>
              <a:t>This</a:t>
            </a:r>
            <a:r>
              <a:rPr spc="-45" dirty="0"/>
              <a:t> </a:t>
            </a:r>
            <a:r>
              <a:rPr dirty="0"/>
              <a:t>is</a:t>
            </a:r>
            <a:r>
              <a:rPr spc="-35" dirty="0"/>
              <a:t> </a:t>
            </a:r>
            <a:r>
              <a:rPr dirty="0"/>
              <a:t>my</a:t>
            </a:r>
            <a:r>
              <a:rPr spc="-35" dirty="0"/>
              <a:t> </a:t>
            </a:r>
            <a:r>
              <a:rPr spc="-10" dirty="0"/>
              <a:t>substitute</a:t>
            </a:r>
            <a:r>
              <a:rPr spc="-15" dirty="0"/>
              <a:t> </a:t>
            </a:r>
            <a:r>
              <a:rPr dirty="0"/>
              <a:t>for</a:t>
            </a:r>
            <a:r>
              <a:rPr spc="-40" dirty="0"/>
              <a:t> </a:t>
            </a:r>
            <a:r>
              <a:rPr dirty="0"/>
              <a:t>pistol</a:t>
            </a:r>
            <a:r>
              <a:rPr spc="-35" dirty="0"/>
              <a:t> </a:t>
            </a:r>
            <a:r>
              <a:rPr spc="-25" dirty="0"/>
              <a:t>and </a:t>
            </a:r>
            <a:r>
              <a:rPr dirty="0"/>
              <a:t>ball.</a:t>
            </a:r>
            <a:r>
              <a:rPr spc="-65" dirty="0"/>
              <a:t> </a:t>
            </a:r>
            <a:r>
              <a:rPr dirty="0"/>
              <a:t>With</a:t>
            </a:r>
            <a:r>
              <a:rPr spc="-60" dirty="0"/>
              <a:t> </a:t>
            </a:r>
            <a:r>
              <a:rPr dirty="0"/>
              <a:t>a</a:t>
            </a:r>
            <a:r>
              <a:rPr spc="-55" dirty="0"/>
              <a:t> </a:t>
            </a:r>
            <a:r>
              <a:rPr dirty="0"/>
              <a:t>philosophical</a:t>
            </a:r>
            <a:r>
              <a:rPr spc="-40" dirty="0"/>
              <a:t> </a:t>
            </a:r>
            <a:r>
              <a:rPr dirty="0"/>
              <a:t>flourish</a:t>
            </a:r>
            <a:r>
              <a:rPr spc="-40" dirty="0"/>
              <a:t> </a:t>
            </a:r>
            <a:r>
              <a:rPr dirty="0"/>
              <a:t>Cato</a:t>
            </a:r>
            <a:r>
              <a:rPr spc="-65" dirty="0"/>
              <a:t> </a:t>
            </a:r>
            <a:r>
              <a:rPr spc="-10" dirty="0"/>
              <a:t>throws</a:t>
            </a:r>
            <a:r>
              <a:rPr spc="-40" dirty="0"/>
              <a:t> </a:t>
            </a:r>
            <a:r>
              <a:rPr dirty="0"/>
              <a:t>himself</a:t>
            </a:r>
            <a:r>
              <a:rPr spc="-65" dirty="0"/>
              <a:t> </a:t>
            </a:r>
            <a:r>
              <a:rPr dirty="0"/>
              <a:t>upon</a:t>
            </a:r>
            <a:r>
              <a:rPr spc="-50" dirty="0"/>
              <a:t> </a:t>
            </a:r>
            <a:r>
              <a:rPr dirty="0"/>
              <a:t>his</a:t>
            </a:r>
            <a:r>
              <a:rPr spc="-60" dirty="0"/>
              <a:t> </a:t>
            </a:r>
            <a:r>
              <a:rPr dirty="0"/>
              <a:t>sword;</a:t>
            </a:r>
            <a:r>
              <a:rPr spc="-60" dirty="0"/>
              <a:t> </a:t>
            </a:r>
            <a:r>
              <a:rPr dirty="0"/>
              <a:t>I</a:t>
            </a:r>
            <a:r>
              <a:rPr spc="-65" dirty="0"/>
              <a:t> </a:t>
            </a:r>
            <a:r>
              <a:rPr dirty="0"/>
              <a:t>quietly</a:t>
            </a:r>
            <a:r>
              <a:rPr spc="-50" dirty="0"/>
              <a:t> </a:t>
            </a:r>
            <a:r>
              <a:rPr spc="-10" dirty="0"/>
              <a:t>take</a:t>
            </a:r>
            <a:r>
              <a:rPr spc="-50" dirty="0"/>
              <a:t> </a:t>
            </a:r>
            <a:r>
              <a:rPr dirty="0"/>
              <a:t>to</a:t>
            </a:r>
            <a:r>
              <a:rPr spc="-60" dirty="0"/>
              <a:t> </a:t>
            </a:r>
            <a:r>
              <a:rPr spc="-25" dirty="0"/>
              <a:t>the </a:t>
            </a:r>
            <a:r>
              <a:rPr dirty="0"/>
              <a:t>ship.</a:t>
            </a:r>
            <a:r>
              <a:rPr spc="-45" dirty="0"/>
              <a:t> </a:t>
            </a:r>
            <a:r>
              <a:rPr dirty="0"/>
              <a:t>There</a:t>
            </a:r>
            <a:r>
              <a:rPr spc="-40" dirty="0"/>
              <a:t> </a:t>
            </a:r>
            <a:r>
              <a:rPr dirty="0"/>
              <a:t>is</a:t>
            </a:r>
            <a:r>
              <a:rPr spc="-55" dirty="0"/>
              <a:t> </a:t>
            </a:r>
            <a:r>
              <a:rPr dirty="0"/>
              <a:t>nothing</a:t>
            </a:r>
            <a:r>
              <a:rPr spc="-15" dirty="0"/>
              <a:t> </a:t>
            </a:r>
            <a:r>
              <a:rPr dirty="0"/>
              <a:t>surprising</a:t>
            </a:r>
            <a:r>
              <a:rPr spc="-40" dirty="0"/>
              <a:t> </a:t>
            </a:r>
            <a:r>
              <a:rPr dirty="0"/>
              <a:t>in</a:t>
            </a:r>
            <a:r>
              <a:rPr spc="-45" dirty="0"/>
              <a:t> </a:t>
            </a:r>
            <a:r>
              <a:rPr dirty="0"/>
              <a:t>this.</a:t>
            </a:r>
            <a:r>
              <a:rPr spc="-40" dirty="0"/>
              <a:t> </a:t>
            </a:r>
            <a:r>
              <a:rPr dirty="0"/>
              <a:t>If</a:t>
            </a:r>
            <a:r>
              <a:rPr spc="-55" dirty="0"/>
              <a:t> </a:t>
            </a:r>
            <a:r>
              <a:rPr dirty="0"/>
              <a:t>they</a:t>
            </a:r>
            <a:r>
              <a:rPr spc="-35" dirty="0"/>
              <a:t> </a:t>
            </a:r>
            <a:r>
              <a:rPr dirty="0"/>
              <a:t>but</a:t>
            </a:r>
            <a:r>
              <a:rPr spc="-45" dirty="0"/>
              <a:t> </a:t>
            </a:r>
            <a:r>
              <a:rPr dirty="0"/>
              <a:t>knew</a:t>
            </a:r>
            <a:r>
              <a:rPr spc="-45" dirty="0"/>
              <a:t> </a:t>
            </a:r>
            <a:r>
              <a:rPr dirty="0"/>
              <a:t>it,</a:t>
            </a:r>
            <a:r>
              <a:rPr spc="-35" dirty="0"/>
              <a:t> </a:t>
            </a:r>
            <a:r>
              <a:rPr dirty="0"/>
              <a:t>almost</a:t>
            </a:r>
            <a:r>
              <a:rPr spc="-45" dirty="0"/>
              <a:t> </a:t>
            </a:r>
            <a:r>
              <a:rPr dirty="0"/>
              <a:t>all</a:t>
            </a:r>
            <a:r>
              <a:rPr spc="-50" dirty="0"/>
              <a:t> </a:t>
            </a:r>
            <a:r>
              <a:rPr dirty="0"/>
              <a:t>men</a:t>
            </a:r>
            <a:r>
              <a:rPr spc="-40" dirty="0"/>
              <a:t> </a:t>
            </a:r>
            <a:r>
              <a:rPr dirty="0"/>
              <a:t>in</a:t>
            </a:r>
            <a:r>
              <a:rPr spc="-40" dirty="0"/>
              <a:t> </a:t>
            </a:r>
            <a:r>
              <a:rPr dirty="0"/>
              <a:t>their</a:t>
            </a:r>
            <a:r>
              <a:rPr spc="-45" dirty="0"/>
              <a:t> </a:t>
            </a:r>
            <a:r>
              <a:rPr spc="-10" dirty="0"/>
              <a:t>degree, </a:t>
            </a:r>
            <a:r>
              <a:rPr dirty="0"/>
              <a:t>some</a:t>
            </a:r>
            <a:r>
              <a:rPr spc="-55" dirty="0"/>
              <a:t> </a:t>
            </a:r>
            <a:r>
              <a:rPr dirty="0"/>
              <a:t>time</a:t>
            </a:r>
            <a:r>
              <a:rPr spc="-30" dirty="0"/>
              <a:t> </a:t>
            </a:r>
            <a:r>
              <a:rPr dirty="0"/>
              <a:t>or</a:t>
            </a:r>
            <a:r>
              <a:rPr spc="-50" dirty="0"/>
              <a:t> </a:t>
            </a:r>
            <a:r>
              <a:rPr spc="-25" dirty="0"/>
              <a:t>other,</a:t>
            </a:r>
            <a:r>
              <a:rPr spc="-40" dirty="0"/>
              <a:t> </a:t>
            </a:r>
            <a:r>
              <a:rPr dirty="0"/>
              <a:t>cherish</a:t>
            </a:r>
            <a:r>
              <a:rPr spc="-45" dirty="0"/>
              <a:t> </a:t>
            </a:r>
            <a:r>
              <a:rPr dirty="0"/>
              <a:t>very</a:t>
            </a:r>
            <a:r>
              <a:rPr spc="-30" dirty="0"/>
              <a:t> </a:t>
            </a:r>
            <a:r>
              <a:rPr dirty="0"/>
              <a:t>nearly</a:t>
            </a:r>
            <a:r>
              <a:rPr spc="-40" dirty="0"/>
              <a:t> </a:t>
            </a:r>
            <a:r>
              <a:rPr dirty="0"/>
              <a:t>the</a:t>
            </a:r>
            <a:r>
              <a:rPr spc="-35" dirty="0"/>
              <a:t> </a:t>
            </a:r>
            <a:r>
              <a:rPr dirty="0"/>
              <a:t>same</a:t>
            </a:r>
            <a:r>
              <a:rPr spc="-50" dirty="0"/>
              <a:t> </a:t>
            </a:r>
            <a:r>
              <a:rPr spc="-10" dirty="0"/>
              <a:t>feelings</a:t>
            </a:r>
            <a:r>
              <a:rPr spc="-35" dirty="0"/>
              <a:t> </a:t>
            </a:r>
            <a:r>
              <a:rPr spc="-10" dirty="0"/>
              <a:t>towards</a:t>
            </a:r>
            <a:r>
              <a:rPr spc="-35" dirty="0"/>
              <a:t> </a:t>
            </a:r>
            <a:r>
              <a:rPr dirty="0"/>
              <a:t>the</a:t>
            </a:r>
            <a:r>
              <a:rPr spc="-40" dirty="0"/>
              <a:t> </a:t>
            </a:r>
            <a:r>
              <a:rPr dirty="0"/>
              <a:t>ocean</a:t>
            </a:r>
            <a:r>
              <a:rPr spc="-45" dirty="0"/>
              <a:t> </a:t>
            </a:r>
            <a:r>
              <a:rPr dirty="0"/>
              <a:t>with</a:t>
            </a:r>
            <a:r>
              <a:rPr spc="-40" dirty="0"/>
              <a:t> </a:t>
            </a:r>
            <a:r>
              <a:rPr spc="-25" dirty="0"/>
              <a:t>me.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32026" y="542289"/>
            <a:ext cx="6954774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rtl="0">
              <a:lnSpc>
                <a:spcPct val="100000"/>
              </a:lnSpc>
              <a:spcBef>
                <a:spcPts val="105"/>
              </a:spcBef>
            </a:pPr>
            <a:r>
              <a:rPr lang="en-US" sz="4400" b="0" spc="-10" dirty="0">
                <a:solidFill>
                  <a:srgbClr val="000000"/>
                </a:solidFill>
                <a:latin typeface="Calibri Light"/>
                <a:cs typeface="Calibri Light"/>
              </a:rPr>
              <a:t>Steps in Pre-Processing Text</a:t>
            </a:r>
            <a:endParaRPr lang="en-US" sz="4400" dirty="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763395" cy="1557655"/>
          </a:xfrm>
          <a:custGeom>
            <a:avLst/>
            <a:gdLst/>
            <a:ahLst/>
            <a:cxnLst/>
            <a:rect l="l" t="t" r="r" b="b"/>
            <a:pathLst>
              <a:path w="1763395" h="1557655">
                <a:moveTo>
                  <a:pt x="1763268" y="0"/>
                </a:moveTo>
                <a:lnTo>
                  <a:pt x="0" y="0"/>
                </a:lnTo>
                <a:lnTo>
                  <a:pt x="0" y="1557527"/>
                </a:lnTo>
                <a:lnTo>
                  <a:pt x="1041590" y="1557527"/>
                </a:lnTo>
                <a:lnTo>
                  <a:pt x="1763268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1691639"/>
            <a:ext cx="12189460" cy="5166360"/>
            <a:chOff x="0" y="1691639"/>
            <a:chExt cx="12189460" cy="5166360"/>
          </a:xfrm>
        </p:grpSpPr>
        <p:sp>
          <p:nvSpPr>
            <p:cNvPr id="5" name="object 5"/>
            <p:cNvSpPr/>
            <p:nvPr/>
          </p:nvSpPr>
          <p:spPr>
            <a:xfrm>
              <a:off x="0" y="1691639"/>
              <a:ext cx="12189460" cy="5166360"/>
            </a:xfrm>
            <a:custGeom>
              <a:avLst/>
              <a:gdLst/>
              <a:ahLst/>
              <a:cxnLst/>
              <a:rect l="l" t="t" r="r" b="b"/>
              <a:pathLst>
                <a:path w="12189460" h="5166359">
                  <a:moveTo>
                    <a:pt x="12188952" y="0"/>
                  </a:moveTo>
                  <a:lnTo>
                    <a:pt x="0" y="0"/>
                  </a:lnTo>
                  <a:lnTo>
                    <a:pt x="0" y="888"/>
                  </a:lnTo>
                  <a:lnTo>
                    <a:pt x="1206080" y="888"/>
                  </a:lnTo>
                  <a:lnTo>
                    <a:pt x="862520" y="742569"/>
                  </a:lnTo>
                  <a:lnTo>
                    <a:pt x="0" y="742569"/>
                  </a:lnTo>
                  <a:lnTo>
                    <a:pt x="0" y="743331"/>
                  </a:lnTo>
                  <a:lnTo>
                    <a:pt x="862126" y="743331"/>
                  </a:lnTo>
                  <a:lnTo>
                    <a:pt x="0" y="2604389"/>
                  </a:lnTo>
                  <a:lnTo>
                    <a:pt x="0" y="5166359"/>
                  </a:lnTo>
                  <a:lnTo>
                    <a:pt x="12188952" y="5166359"/>
                  </a:lnTo>
                  <a:lnTo>
                    <a:pt x="12188952" y="0"/>
                  </a:lnTo>
                  <a:close/>
                </a:path>
              </a:pathLst>
            </a:custGeom>
            <a:solidFill>
              <a:srgbClr val="A6A6A6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691639"/>
              <a:ext cx="970915" cy="2097405"/>
            </a:xfrm>
            <a:custGeom>
              <a:avLst/>
              <a:gdLst/>
              <a:ahLst/>
              <a:cxnLst/>
              <a:rect l="l" t="t" r="r" b="b"/>
              <a:pathLst>
                <a:path w="970915" h="2097404">
                  <a:moveTo>
                    <a:pt x="970788" y="0"/>
                  </a:moveTo>
                  <a:lnTo>
                    <a:pt x="0" y="0"/>
                  </a:lnTo>
                  <a:lnTo>
                    <a:pt x="0" y="2097024"/>
                  </a:lnTo>
                  <a:lnTo>
                    <a:pt x="970788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xfrm>
            <a:off x="1523047" y="1671761"/>
            <a:ext cx="9143365" cy="5375831"/>
          </a:xfrm>
          <a:prstGeom prst="rect">
            <a:avLst/>
          </a:prstGeom>
        </p:spPr>
        <p:txBody>
          <a:bodyPr vert="horz" wrap="square" lIns="0" tIns="111760" rIns="0" bIns="0" rtlCol="0">
            <a:spAutoFit/>
          </a:bodyPr>
          <a:lstStyle/>
          <a:p>
            <a:pPr algn="l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Normalizing text generally refers to the process of converting text to a standard or consistent format. This process can make it easier to process, analyze, or compare text data. Text normalization typically includes a combination of the following steps:</a:t>
            </a:r>
          </a:p>
          <a:p>
            <a:pPr algn="l"/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Lowercasing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Convert all characters in the text to lowercase. This ensures that words like "Hello" and "hello" are treated as the same word.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Removing Punctuation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Eliminate punctuations like commas, periods, exclamation marks, etc., to simplify the text.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Removing Special Characters and Numbers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Strip out symbols, numbers, and other non-alphabetic characters.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Tokenization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Divide the text into individual words or tokens. This often involves splitting the text based on spaces.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Removing Stop Words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Stop words are common words like "and", "the", "is", etc., which are often excluded from text analysis because they occur so frequently across all types of text.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Stemming/Lemmatization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Convert words to their root or base form. For instance, "running" might be converted to "run".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071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12188952" y="0"/>
                </a:moveTo>
                <a:lnTo>
                  <a:pt x="0" y="0"/>
                </a:lnTo>
                <a:lnTo>
                  <a:pt x="0" y="6858000"/>
                </a:lnTo>
                <a:lnTo>
                  <a:pt x="12188952" y="6858000"/>
                </a:lnTo>
                <a:lnTo>
                  <a:pt x="12188952" y="0"/>
                </a:lnTo>
                <a:close/>
              </a:path>
            </a:pathLst>
          </a:custGeom>
          <a:solidFill>
            <a:srgbClr val="3E3E3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542403" y="2309622"/>
            <a:ext cx="3806825" cy="228790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 marR="5080">
              <a:lnSpc>
                <a:spcPts val="5730"/>
              </a:lnSpc>
              <a:spcBef>
                <a:spcPts val="819"/>
              </a:spcBef>
            </a:pPr>
            <a:r>
              <a:rPr sz="5300" b="0" dirty="0">
                <a:solidFill>
                  <a:srgbClr val="FFFFFF"/>
                </a:solidFill>
                <a:latin typeface="Calibri Light"/>
                <a:cs typeface="Calibri Light"/>
              </a:rPr>
              <a:t>Examples</a:t>
            </a:r>
            <a:r>
              <a:rPr sz="5300" b="0" spc="-135" dirty="0">
                <a:solidFill>
                  <a:srgbClr val="FFFFFF"/>
                </a:solidFill>
                <a:latin typeface="Calibri Light"/>
                <a:cs typeface="Calibri Light"/>
              </a:rPr>
              <a:t> </a:t>
            </a:r>
            <a:r>
              <a:rPr sz="5300" b="0" spc="-25" dirty="0">
                <a:solidFill>
                  <a:srgbClr val="FFFFFF"/>
                </a:solidFill>
                <a:latin typeface="Calibri Light"/>
                <a:cs typeface="Calibri Light"/>
              </a:rPr>
              <a:t>of </a:t>
            </a:r>
            <a:r>
              <a:rPr sz="5300" b="0" spc="-20" dirty="0">
                <a:solidFill>
                  <a:srgbClr val="FFFFFF"/>
                </a:solidFill>
                <a:latin typeface="Calibri Light"/>
                <a:cs typeface="Calibri Light"/>
              </a:rPr>
              <a:t>text preprocessing</a:t>
            </a:r>
            <a:endParaRPr sz="5300">
              <a:latin typeface="Calibri Light"/>
              <a:cs typeface="Calibri Ligh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542403" y="4712919"/>
            <a:ext cx="3762375" cy="1062990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12700" marR="5080">
              <a:lnSpc>
                <a:spcPct val="80000"/>
              </a:lnSpc>
              <a:spcBef>
                <a:spcPts val="585"/>
              </a:spcBef>
            </a:pP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During</a:t>
            </a:r>
            <a:r>
              <a:rPr sz="200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this</a:t>
            </a:r>
            <a:r>
              <a:rPr sz="20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week</a:t>
            </a:r>
            <a:r>
              <a:rPr sz="20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0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will</a:t>
            </a:r>
            <a:r>
              <a:rPr sz="20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2000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simply extracting</a:t>
            </a:r>
            <a:r>
              <a:rPr sz="20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0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ranking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words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originating</a:t>
            </a:r>
            <a:r>
              <a:rPr sz="20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from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set</a:t>
            </a:r>
            <a:r>
              <a:rPr sz="200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0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well-</a:t>
            </a: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known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famous</a:t>
            </a:r>
            <a:r>
              <a:rPr sz="20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speeches.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-1" y="0"/>
            <a:ext cx="7185659" cy="6858000"/>
            <a:chOff x="-1" y="0"/>
            <a:chExt cx="7185659" cy="6858000"/>
          </a:xfrm>
        </p:grpSpPr>
        <p:sp>
          <p:nvSpPr>
            <p:cNvPr id="6" name="object 6"/>
            <p:cNvSpPr/>
            <p:nvPr/>
          </p:nvSpPr>
          <p:spPr>
            <a:xfrm>
              <a:off x="-1" y="0"/>
              <a:ext cx="7185659" cy="6858000"/>
            </a:xfrm>
            <a:custGeom>
              <a:avLst/>
              <a:gdLst/>
              <a:ahLst/>
              <a:cxnLst/>
              <a:rect l="l" t="t" r="r" b="b"/>
              <a:pathLst>
                <a:path w="7185659" h="6858000">
                  <a:moveTo>
                    <a:pt x="7076949" y="0"/>
                  </a:moveTo>
                  <a:lnTo>
                    <a:pt x="0" y="0"/>
                  </a:lnTo>
                  <a:lnTo>
                    <a:pt x="0" y="6857999"/>
                  </a:lnTo>
                  <a:lnTo>
                    <a:pt x="4846956" y="6857999"/>
                  </a:lnTo>
                  <a:lnTo>
                    <a:pt x="4995673" y="6712661"/>
                  </a:lnTo>
                  <a:lnTo>
                    <a:pt x="5029182" y="6677758"/>
                  </a:lnTo>
                  <a:lnTo>
                    <a:pt x="5062476" y="6642648"/>
                  </a:lnTo>
                  <a:lnTo>
                    <a:pt x="5095554" y="6607333"/>
                  </a:lnTo>
                  <a:lnTo>
                    <a:pt x="5128415" y="6571813"/>
                  </a:lnTo>
                  <a:lnTo>
                    <a:pt x="5161059" y="6536089"/>
                  </a:lnTo>
                  <a:lnTo>
                    <a:pt x="5193483" y="6500162"/>
                  </a:lnTo>
                  <a:lnTo>
                    <a:pt x="5225687" y="6464033"/>
                  </a:lnTo>
                  <a:lnTo>
                    <a:pt x="5257670" y="6427705"/>
                  </a:lnTo>
                  <a:lnTo>
                    <a:pt x="5289430" y="6391176"/>
                  </a:lnTo>
                  <a:lnTo>
                    <a:pt x="5320968" y="6354449"/>
                  </a:lnTo>
                  <a:lnTo>
                    <a:pt x="5352281" y="6317525"/>
                  </a:lnTo>
                  <a:lnTo>
                    <a:pt x="5383368" y="6280404"/>
                  </a:lnTo>
                  <a:lnTo>
                    <a:pt x="5414229" y="6243088"/>
                  </a:lnTo>
                  <a:lnTo>
                    <a:pt x="5444862" y="6205578"/>
                  </a:lnTo>
                  <a:lnTo>
                    <a:pt x="5475267" y="6167874"/>
                  </a:lnTo>
                  <a:lnTo>
                    <a:pt x="5505442" y="6129979"/>
                  </a:lnTo>
                  <a:lnTo>
                    <a:pt x="5535386" y="6091892"/>
                  </a:lnTo>
                  <a:lnTo>
                    <a:pt x="5565099" y="6053616"/>
                  </a:lnTo>
                  <a:lnTo>
                    <a:pt x="5594579" y="6015150"/>
                  </a:lnTo>
                  <a:lnTo>
                    <a:pt x="5623824" y="5976497"/>
                  </a:lnTo>
                  <a:lnTo>
                    <a:pt x="5652835" y="5937657"/>
                  </a:lnTo>
                  <a:lnTo>
                    <a:pt x="5681610" y="5898631"/>
                  </a:lnTo>
                  <a:lnTo>
                    <a:pt x="5710148" y="5859420"/>
                  </a:lnTo>
                  <a:lnTo>
                    <a:pt x="5738447" y="5820026"/>
                  </a:lnTo>
                  <a:lnTo>
                    <a:pt x="5766508" y="5780449"/>
                  </a:lnTo>
                  <a:lnTo>
                    <a:pt x="5794328" y="5740691"/>
                  </a:lnTo>
                  <a:lnTo>
                    <a:pt x="5821906" y="5700752"/>
                  </a:lnTo>
                  <a:lnTo>
                    <a:pt x="5849243" y="5660634"/>
                  </a:lnTo>
                  <a:lnTo>
                    <a:pt x="5876336" y="5620338"/>
                  </a:lnTo>
                  <a:lnTo>
                    <a:pt x="5903184" y="5579864"/>
                  </a:lnTo>
                  <a:lnTo>
                    <a:pt x="5929787" y="5539214"/>
                  </a:lnTo>
                  <a:lnTo>
                    <a:pt x="5956144" y="5498389"/>
                  </a:lnTo>
                  <a:lnTo>
                    <a:pt x="5982252" y="5457389"/>
                  </a:lnTo>
                  <a:lnTo>
                    <a:pt x="6008112" y="5416217"/>
                  </a:lnTo>
                  <a:lnTo>
                    <a:pt x="6033723" y="5374873"/>
                  </a:lnTo>
                  <a:lnTo>
                    <a:pt x="6059082" y="5333358"/>
                  </a:lnTo>
                  <a:lnTo>
                    <a:pt x="6084189" y="5291672"/>
                  </a:lnTo>
                  <a:lnTo>
                    <a:pt x="6109044" y="5249819"/>
                  </a:lnTo>
                  <a:lnTo>
                    <a:pt x="6133644" y="5207797"/>
                  </a:lnTo>
                  <a:lnTo>
                    <a:pt x="6157990" y="5165609"/>
                  </a:lnTo>
                  <a:lnTo>
                    <a:pt x="6182079" y="5123255"/>
                  </a:lnTo>
                  <a:lnTo>
                    <a:pt x="6205911" y="5080736"/>
                  </a:lnTo>
                  <a:lnTo>
                    <a:pt x="6229485" y="5038054"/>
                  </a:lnTo>
                  <a:lnTo>
                    <a:pt x="6252800" y="4995210"/>
                  </a:lnTo>
                  <a:lnTo>
                    <a:pt x="6275854" y="4952204"/>
                  </a:lnTo>
                  <a:lnTo>
                    <a:pt x="6298647" y="4909037"/>
                  </a:lnTo>
                  <a:lnTo>
                    <a:pt x="6321177" y="4865712"/>
                  </a:lnTo>
                  <a:lnTo>
                    <a:pt x="6343444" y="4822228"/>
                  </a:lnTo>
                  <a:lnTo>
                    <a:pt x="6365446" y="4778587"/>
                  </a:lnTo>
                  <a:lnTo>
                    <a:pt x="6387182" y="4734790"/>
                  </a:lnTo>
                  <a:lnTo>
                    <a:pt x="6408652" y="4690838"/>
                  </a:lnTo>
                  <a:lnTo>
                    <a:pt x="6429854" y="4646732"/>
                  </a:lnTo>
                  <a:lnTo>
                    <a:pt x="6450787" y="4602474"/>
                  </a:lnTo>
                  <a:lnTo>
                    <a:pt x="6471451" y="4558063"/>
                  </a:lnTo>
                  <a:lnTo>
                    <a:pt x="6491843" y="4513501"/>
                  </a:lnTo>
                  <a:lnTo>
                    <a:pt x="6511964" y="4468790"/>
                  </a:lnTo>
                  <a:lnTo>
                    <a:pt x="6531811" y="4423930"/>
                  </a:lnTo>
                  <a:lnTo>
                    <a:pt x="6551384" y="4378922"/>
                  </a:lnTo>
                  <a:lnTo>
                    <a:pt x="6570682" y="4333768"/>
                  </a:lnTo>
                  <a:lnTo>
                    <a:pt x="6589704" y="4288468"/>
                  </a:lnTo>
                  <a:lnTo>
                    <a:pt x="6608449" y="4243024"/>
                  </a:lnTo>
                  <a:lnTo>
                    <a:pt x="6626915" y="4197437"/>
                  </a:lnTo>
                  <a:lnTo>
                    <a:pt x="6645102" y="4151707"/>
                  </a:lnTo>
                  <a:lnTo>
                    <a:pt x="6663008" y="4105836"/>
                  </a:lnTo>
                  <a:lnTo>
                    <a:pt x="6680633" y="4059825"/>
                  </a:lnTo>
                  <a:lnTo>
                    <a:pt x="6697975" y="4013674"/>
                  </a:lnTo>
                  <a:lnTo>
                    <a:pt x="6715033" y="3967386"/>
                  </a:lnTo>
                  <a:lnTo>
                    <a:pt x="6731807" y="3920960"/>
                  </a:lnTo>
                  <a:lnTo>
                    <a:pt x="6748295" y="3874398"/>
                  </a:lnTo>
                  <a:lnTo>
                    <a:pt x="6764497" y="3827702"/>
                  </a:lnTo>
                  <a:lnTo>
                    <a:pt x="6780410" y="3780872"/>
                  </a:lnTo>
                  <a:lnTo>
                    <a:pt x="6796035" y="3733908"/>
                  </a:lnTo>
                  <a:lnTo>
                    <a:pt x="6811369" y="3686814"/>
                  </a:lnTo>
                  <a:lnTo>
                    <a:pt x="6826413" y="3639588"/>
                  </a:lnTo>
                  <a:lnTo>
                    <a:pt x="6841164" y="3592233"/>
                  </a:lnTo>
                  <a:lnTo>
                    <a:pt x="6855622" y="3544749"/>
                  </a:lnTo>
                  <a:lnTo>
                    <a:pt x="6869786" y="3497138"/>
                  </a:lnTo>
                  <a:lnTo>
                    <a:pt x="6883655" y="3449400"/>
                  </a:lnTo>
                  <a:lnTo>
                    <a:pt x="6897227" y="3401537"/>
                  </a:lnTo>
                  <a:lnTo>
                    <a:pt x="6910502" y="3353550"/>
                  </a:lnTo>
                  <a:lnTo>
                    <a:pt x="6923479" y="3305439"/>
                  </a:lnTo>
                  <a:lnTo>
                    <a:pt x="6936156" y="3257206"/>
                  </a:lnTo>
                  <a:lnTo>
                    <a:pt x="6948532" y="3208852"/>
                  </a:lnTo>
                  <a:lnTo>
                    <a:pt x="6960607" y="3160378"/>
                  </a:lnTo>
                  <a:lnTo>
                    <a:pt x="6972379" y="3111785"/>
                  </a:lnTo>
                  <a:lnTo>
                    <a:pt x="6983847" y="3063074"/>
                  </a:lnTo>
                  <a:lnTo>
                    <a:pt x="6995011" y="3014246"/>
                  </a:lnTo>
                  <a:lnTo>
                    <a:pt x="7005869" y="2965302"/>
                  </a:lnTo>
                  <a:lnTo>
                    <a:pt x="7016419" y="2916244"/>
                  </a:lnTo>
                  <a:lnTo>
                    <a:pt x="7026662" y="2867072"/>
                  </a:lnTo>
                  <a:lnTo>
                    <a:pt x="7036596" y="2817787"/>
                  </a:lnTo>
                  <a:lnTo>
                    <a:pt x="7046220" y="2768390"/>
                  </a:lnTo>
                  <a:lnTo>
                    <a:pt x="7055532" y="2718883"/>
                  </a:lnTo>
                  <a:lnTo>
                    <a:pt x="7064533" y="2669266"/>
                  </a:lnTo>
                  <a:lnTo>
                    <a:pt x="7073220" y="2619541"/>
                  </a:lnTo>
                  <a:lnTo>
                    <a:pt x="7081592" y="2569709"/>
                  </a:lnTo>
                  <a:lnTo>
                    <a:pt x="7089650" y="2519770"/>
                  </a:lnTo>
                  <a:lnTo>
                    <a:pt x="7097391" y="2469726"/>
                  </a:lnTo>
                  <a:lnTo>
                    <a:pt x="7104814" y="2419577"/>
                  </a:lnTo>
                  <a:lnTo>
                    <a:pt x="7111919" y="2369326"/>
                  </a:lnTo>
                  <a:lnTo>
                    <a:pt x="7118704" y="2318973"/>
                  </a:lnTo>
                  <a:lnTo>
                    <a:pt x="7125169" y="2268518"/>
                  </a:lnTo>
                  <a:lnTo>
                    <a:pt x="7131312" y="2217964"/>
                  </a:lnTo>
                  <a:lnTo>
                    <a:pt x="7137132" y="2167310"/>
                  </a:lnTo>
                  <a:lnTo>
                    <a:pt x="7142628" y="2116559"/>
                  </a:lnTo>
                  <a:lnTo>
                    <a:pt x="7147799" y="2065711"/>
                  </a:lnTo>
                  <a:lnTo>
                    <a:pt x="7152645" y="2014767"/>
                  </a:lnTo>
                  <a:lnTo>
                    <a:pt x="7157163" y="1963729"/>
                  </a:lnTo>
                  <a:lnTo>
                    <a:pt x="7161353" y="1912597"/>
                  </a:lnTo>
                  <a:lnTo>
                    <a:pt x="7165214" y="1861373"/>
                  </a:lnTo>
                  <a:lnTo>
                    <a:pt x="7168745" y="1810057"/>
                  </a:lnTo>
                  <a:lnTo>
                    <a:pt x="7171945" y="1758650"/>
                  </a:lnTo>
                  <a:lnTo>
                    <a:pt x="7174812" y="1707154"/>
                  </a:lnTo>
                  <a:lnTo>
                    <a:pt x="7177346" y="1655570"/>
                  </a:lnTo>
                  <a:lnTo>
                    <a:pt x="7179546" y="1603899"/>
                  </a:lnTo>
                  <a:lnTo>
                    <a:pt x="7181410" y="1552141"/>
                  </a:lnTo>
                  <a:lnTo>
                    <a:pt x="7182937" y="1500298"/>
                  </a:lnTo>
                  <a:lnTo>
                    <a:pt x="7184127" y="1448372"/>
                  </a:lnTo>
                  <a:lnTo>
                    <a:pt x="7184978" y="1396362"/>
                  </a:lnTo>
                  <a:lnTo>
                    <a:pt x="7185490" y="1344270"/>
                  </a:lnTo>
                  <a:lnTo>
                    <a:pt x="7185661" y="1292098"/>
                  </a:lnTo>
                  <a:lnTo>
                    <a:pt x="7185494" y="1240494"/>
                  </a:lnTo>
                  <a:lnTo>
                    <a:pt x="7184994" y="1188971"/>
                  </a:lnTo>
                  <a:lnTo>
                    <a:pt x="7184163" y="1137528"/>
                  </a:lnTo>
                  <a:lnTo>
                    <a:pt x="7183000" y="1086167"/>
                  </a:lnTo>
                  <a:lnTo>
                    <a:pt x="7181508" y="1034888"/>
                  </a:lnTo>
                  <a:lnTo>
                    <a:pt x="7179686" y="983694"/>
                  </a:lnTo>
                  <a:lnTo>
                    <a:pt x="7177536" y="932584"/>
                  </a:lnTo>
                  <a:lnTo>
                    <a:pt x="7175059" y="881559"/>
                  </a:lnTo>
                  <a:lnTo>
                    <a:pt x="7172256" y="830622"/>
                  </a:lnTo>
                  <a:lnTo>
                    <a:pt x="7169127" y="779772"/>
                  </a:lnTo>
                  <a:lnTo>
                    <a:pt x="7165674" y="729011"/>
                  </a:lnTo>
                  <a:lnTo>
                    <a:pt x="7161897" y="678340"/>
                  </a:lnTo>
                  <a:lnTo>
                    <a:pt x="7157798" y="627759"/>
                  </a:lnTo>
                  <a:lnTo>
                    <a:pt x="7153377" y="577271"/>
                  </a:lnTo>
                  <a:lnTo>
                    <a:pt x="7148635" y="526875"/>
                  </a:lnTo>
                  <a:lnTo>
                    <a:pt x="7143573" y="476572"/>
                  </a:lnTo>
                  <a:lnTo>
                    <a:pt x="7138193" y="426365"/>
                  </a:lnTo>
                  <a:lnTo>
                    <a:pt x="7132494" y="376253"/>
                  </a:lnTo>
                  <a:lnTo>
                    <a:pt x="7126479" y="326238"/>
                  </a:lnTo>
                  <a:lnTo>
                    <a:pt x="7120147" y="276321"/>
                  </a:lnTo>
                  <a:lnTo>
                    <a:pt x="7113501" y="226502"/>
                  </a:lnTo>
                  <a:lnTo>
                    <a:pt x="7106540" y="176783"/>
                  </a:lnTo>
                  <a:lnTo>
                    <a:pt x="7076949" y="0"/>
                  </a:lnTo>
                  <a:close/>
                </a:path>
              </a:pathLst>
            </a:custGeom>
            <a:solidFill>
              <a:srgbClr val="FFFFFF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7"/>
              <a:ext cx="7027163" cy="685787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Words>694</Words>
  <Application>Microsoft Office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Söhne</vt:lpstr>
      <vt:lpstr>Times New Roman</vt:lpstr>
      <vt:lpstr>Wingdings</vt:lpstr>
      <vt:lpstr>Office Theme</vt:lpstr>
      <vt:lpstr>PowerPoint Presentation</vt:lpstr>
      <vt:lpstr>Agenda</vt:lpstr>
      <vt:lpstr>Week Five Assignments</vt:lpstr>
      <vt:lpstr>Text Processing</vt:lpstr>
      <vt:lpstr>PowerPoint Presentation</vt:lpstr>
      <vt:lpstr>Creating Pandas when evaluating text</vt:lpstr>
      <vt:lpstr>Simple example</vt:lpstr>
      <vt:lpstr>Steps in Pre-Processing Text</vt:lpstr>
      <vt:lpstr>PowerPoint Presentation</vt:lpstr>
      <vt:lpstr>PowerPoint Presentation</vt:lpstr>
      <vt:lpstr>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CYBV474  Advanced Analytics for Security Operations  Week  5  Introduction to Pandas</dc:title>
  <dc:creator>Chet Hosmer</dc:creator>
  <cp:lastModifiedBy>Karen Hand</cp:lastModifiedBy>
  <cp:revision>1</cp:revision>
  <dcterms:created xsi:type="dcterms:W3CDTF">2023-09-18T19:20:11Z</dcterms:created>
  <dcterms:modified xsi:type="dcterms:W3CDTF">2023-09-18T19:26:41Z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2022-09-19T00:00:00Z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2023-09-18T00:00:00Z</vt:filetime>
  </property>
  <property fmtid="{D5CDD505-2E9C-101B-9397-08002B2CF9AE}" pid="5" name="Producer">
    <vt:lpwstr>Microsoft® PowerPoint® for Microsoft 365</vt:lpwstr>
  </property>
</Properties>
</file>